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67"/>
  </p:notesMasterIdLst>
  <p:sldIdLst>
    <p:sldId id="635" r:id="rId2"/>
    <p:sldId id="568" r:id="rId3"/>
    <p:sldId id="569" r:id="rId4"/>
    <p:sldId id="570" r:id="rId5"/>
    <p:sldId id="571" r:id="rId6"/>
    <p:sldId id="572" r:id="rId7"/>
    <p:sldId id="573" r:id="rId8"/>
    <p:sldId id="574" r:id="rId9"/>
    <p:sldId id="575" r:id="rId10"/>
    <p:sldId id="576" r:id="rId11"/>
    <p:sldId id="577" r:id="rId12"/>
    <p:sldId id="578" r:id="rId13"/>
    <p:sldId id="579" r:id="rId14"/>
    <p:sldId id="580" r:id="rId15"/>
    <p:sldId id="581" r:id="rId16"/>
    <p:sldId id="582" r:id="rId17"/>
    <p:sldId id="583" r:id="rId18"/>
    <p:sldId id="584" r:id="rId19"/>
    <p:sldId id="585" r:id="rId20"/>
    <p:sldId id="586" r:id="rId21"/>
    <p:sldId id="587" r:id="rId22"/>
    <p:sldId id="588" r:id="rId23"/>
    <p:sldId id="589" r:id="rId24"/>
    <p:sldId id="590" r:id="rId25"/>
    <p:sldId id="591" r:id="rId26"/>
    <p:sldId id="592" r:id="rId27"/>
    <p:sldId id="593" r:id="rId28"/>
    <p:sldId id="594" r:id="rId29"/>
    <p:sldId id="595" r:id="rId30"/>
    <p:sldId id="596" r:id="rId31"/>
    <p:sldId id="597" r:id="rId32"/>
    <p:sldId id="598" r:id="rId33"/>
    <p:sldId id="599" r:id="rId34"/>
    <p:sldId id="600" r:id="rId35"/>
    <p:sldId id="601" r:id="rId36"/>
    <p:sldId id="602" r:id="rId37"/>
    <p:sldId id="603" r:id="rId38"/>
    <p:sldId id="604" r:id="rId39"/>
    <p:sldId id="605" r:id="rId40"/>
    <p:sldId id="606" r:id="rId41"/>
    <p:sldId id="607" r:id="rId42"/>
    <p:sldId id="608" r:id="rId43"/>
    <p:sldId id="609" r:id="rId44"/>
    <p:sldId id="610" r:id="rId45"/>
    <p:sldId id="611" r:id="rId46"/>
    <p:sldId id="612" r:id="rId47"/>
    <p:sldId id="613" r:id="rId48"/>
    <p:sldId id="614" r:id="rId49"/>
    <p:sldId id="615" r:id="rId50"/>
    <p:sldId id="616" r:id="rId51"/>
    <p:sldId id="617" r:id="rId52"/>
    <p:sldId id="618" r:id="rId53"/>
    <p:sldId id="619" r:id="rId54"/>
    <p:sldId id="620" r:id="rId55"/>
    <p:sldId id="621" r:id="rId56"/>
    <p:sldId id="622" r:id="rId57"/>
    <p:sldId id="623" r:id="rId58"/>
    <p:sldId id="624" r:id="rId59"/>
    <p:sldId id="625" r:id="rId60"/>
    <p:sldId id="626" r:id="rId61"/>
    <p:sldId id="627" r:id="rId62"/>
    <p:sldId id="628" r:id="rId63"/>
    <p:sldId id="629" r:id="rId64"/>
    <p:sldId id="630" r:id="rId65"/>
    <p:sldId id="631"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97" d="100"/>
          <a:sy n="97" d="100"/>
        </p:scale>
        <p:origin x="-91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12/26/2019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lvoHnicueoE"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financeasia.com/News/443571,haitong-international-makes-waves-in-artificial-intelligence.aspx" TargetMode="External"/><Relationship Id="rId2" Type="http://schemas.openxmlformats.org/officeDocument/2006/relationships/hyperlink" Target="https://www.itg.com/thinking-article/optimal-order-execution-a-reinforcement-learning-approach/"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dealbook.nytimes.com/2014/06/19/man-group-to-buy-bostons-numeric-holding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ucaiado/QLearning_Trading" TargetMode="External"/><Relationship Id="rId2" Type="http://schemas.openxmlformats.org/officeDocument/2006/relationships/hyperlink" Target="http://www.wildml.com/2018/02/introduction-to-learning-to-trade-with-reinforcement-learning/"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abs/1709.03803" TargetMode="External"/><Relationship Id="rId2" Type="http://schemas.openxmlformats.org/officeDocument/2006/relationships/hyperlink" Target="http://cslt.riit.tsinghua.edu.cn/mediawiki/images/5/5f/Dtq.pdf"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hyperlink" Target="https://cs.stanford.edu/people/karpathy/convnetjs/demo/rldemo.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77281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a:solidFill>
                  <a:srgbClr val="002060"/>
                </a:solidFill>
              </a:rPr>
              <a:t>Reinforcement Learning &amp; </a:t>
            </a:r>
            <a:r>
              <a:rPr lang="en-US" sz="3100" dirty="0" smtClean="0">
                <a:solidFill>
                  <a:srgbClr val="002060"/>
                </a:solidFill>
              </a:rPr>
              <a:t/>
            </a:r>
            <a:br>
              <a:rPr lang="en-US" sz="3100" dirty="0" smtClean="0">
                <a:solidFill>
                  <a:srgbClr val="002060"/>
                </a:solidFill>
              </a:rPr>
            </a:br>
            <a:r>
              <a:rPr lang="en-US" sz="3100" dirty="0" smtClean="0">
                <a:solidFill>
                  <a:srgbClr val="002060"/>
                </a:solidFill>
              </a:rPr>
              <a:t>Trading </a:t>
            </a:r>
            <a:r>
              <a:rPr lang="en-US" sz="3100" dirty="0">
                <a:solidFill>
                  <a:srgbClr val="002060"/>
                </a:solidFill>
              </a:rPr>
              <a:t>Challenges</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2543353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4209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p>
          <a:p>
            <a:pPr>
              <a:buFont typeface="Arial" panose="020B0604020202020204" pitchFamily="34" charset="0"/>
              <a:buChar char="•"/>
            </a:pPr>
            <a:endParaRPr lang="en-US" sz="1600" dirty="0"/>
          </a:p>
          <a:p>
            <a:pPr>
              <a:buFont typeface="Arial" panose="020B0604020202020204" pitchFamily="34" charset="0"/>
              <a:buChar char="•"/>
            </a:pPr>
            <a:r>
              <a:rPr lang="en-US" sz="1600" b="1" dirty="0" smtClean="0">
                <a:solidFill>
                  <a:srgbClr val="0070C0"/>
                </a:solidFill>
              </a:rPr>
              <a:t>Value </a:t>
            </a:r>
            <a:r>
              <a:rPr lang="en-US" sz="1600" b="1" dirty="0">
                <a:solidFill>
                  <a:srgbClr val="0070C0"/>
                </a:solidFill>
              </a:rPr>
              <a:t>learning </a:t>
            </a:r>
            <a:r>
              <a:rPr lang="en-US" sz="1600" dirty="0"/>
              <a:t>(state, values) vs </a:t>
            </a:r>
            <a:r>
              <a:rPr lang="en-US" sz="1600" b="1" dirty="0" smtClean="0">
                <a:solidFill>
                  <a:srgbClr val="0070C0"/>
                </a:solidFill>
              </a:rPr>
              <a:t>Policy </a:t>
            </a:r>
            <a:r>
              <a:rPr lang="en-US" sz="1600" b="1" dirty="0">
                <a:solidFill>
                  <a:srgbClr val="0070C0"/>
                </a:solidFill>
              </a:rPr>
              <a:t>learning</a:t>
            </a:r>
          </a:p>
          <a:p>
            <a:r>
              <a:rPr lang="en-US" sz="1600" dirty="0"/>
              <a:t>	</a:t>
            </a:r>
            <a:endParaRPr lang="en-US" sz="1600" dirty="0" smtClean="0"/>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988840"/>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4295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Q-function learns </a:t>
            </a:r>
            <a:r>
              <a:rPr lang="en-US" sz="1600" b="1" dirty="0" smtClean="0">
                <a:solidFill>
                  <a:srgbClr val="0070C0"/>
                </a:solidFill>
              </a:rPr>
              <a:t>all the possible combination of the states and actions,</a:t>
            </a:r>
            <a:r>
              <a:rPr lang="en-US" sz="1600" dirty="0" smtClean="0"/>
              <a:t>  hence the </a:t>
            </a:r>
            <a:r>
              <a:rPr lang="en-US" sz="1600" dirty="0"/>
              <a:t>size of </a:t>
            </a:r>
            <a:r>
              <a:rPr lang="en-US" sz="1600" dirty="0" smtClean="0"/>
              <a:t>the </a:t>
            </a:r>
            <a:r>
              <a:rPr lang="en-US" sz="1600" dirty="0"/>
              <a:t>Q-table (state, values) will be very big</a:t>
            </a:r>
          </a:p>
          <a:p>
            <a:r>
              <a:rPr lang="en-US" sz="1600" dirty="0"/>
              <a:t>	</a:t>
            </a:r>
            <a:endParaRPr lang="en-US" sz="1600" dirty="0" smtClean="0"/>
          </a:p>
          <a:p>
            <a:pPr>
              <a:buFont typeface="Arial" panose="020B0604020202020204" pitchFamily="34" charset="0"/>
              <a:buChar char="•"/>
            </a:pPr>
            <a:r>
              <a:rPr lang="en-US" sz="1600" dirty="0" smtClean="0"/>
              <a:t>Train the neural </a:t>
            </a:r>
            <a:r>
              <a:rPr lang="en-US" sz="1600" dirty="0"/>
              <a:t>network to </a:t>
            </a:r>
            <a:r>
              <a:rPr lang="en-US" sz="1600" b="1" dirty="0">
                <a:solidFill>
                  <a:srgbClr val="0070C0"/>
                </a:solidFill>
              </a:rPr>
              <a:t>approximate the Q-function </a:t>
            </a:r>
          </a:p>
          <a:p>
            <a:r>
              <a:rPr lang="en-US" sz="1600" dirty="0"/>
              <a:t>	</a:t>
            </a:r>
            <a:endParaRPr lang="en-US" sz="1600" dirty="0" smtClean="0"/>
          </a:p>
          <a:p>
            <a:pPr>
              <a:buFont typeface="Arial" panose="020B0604020202020204" pitchFamily="34" charset="0"/>
              <a:buChar char="•"/>
            </a:pPr>
            <a:r>
              <a:rPr lang="en-US" sz="1600" dirty="0" smtClean="0"/>
              <a:t>DeepMind’s </a:t>
            </a:r>
            <a:r>
              <a:rPr lang="en-US" sz="1600" dirty="0"/>
              <a:t>work on Deep Q-Network -uses a deep neural network that takes an image (the state) in to estimate the Q-value for all possible actions</a:t>
            </a:r>
            <a:r>
              <a:rPr lang="en-US" sz="1600" dirty="0" smtClean="0"/>
              <a:t>.)</a:t>
            </a:r>
          </a:p>
          <a:p>
            <a:pPr>
              <a:buFont typeface="Arial" panose="020B0604020202020204" pitchFamily="34" charset="0"/>
              <a:buChar char="•"/>
            </a:pPr>
            <a:endParaRPr lang="en-US" sz="1600" dirty="0"/>
          </a:p>
          <a:p>
            <a:pPr lvl="1">
              <a:buFont typeface="Arial" panose="020B0604020202020204" pitchFamily="34" charset="0"/>
              <a:buChar char="•"/>
            </a:pPr>
            <a:r>
              <a:rPr lang="en-US" sz="1400" dirty="0"/>
              <a:t>Deep Reinforcement </a:t>
            </a:r>
            <a:r>
              <a:rPr lang="en-US" sz="1400" dirty="0" smtClean="0"/>
              <a:t>Learning: </a:t>
            </a:r>
            <a:r>
              <a:rPr lang="en-US" sz="1400" dirty="0" smtClean="0">
                <a:hlinkClick r:id="rId2"/>
              </a:rPr>
              <a:t>https</a:t>
            </a:r>
            <a:r>
              <a:rPr lang="en-US" sz="1400" dirty="0">
                <a:hlinkClick r:id="rId2"/>
              </a:rPr>
              <a:t>://</a:t>
            </a:r>
            <a:r>
              <a:rPr lang="en-US" sz="1400" dirty="0" smtClean="0">
                <a:hlinkClick r:id="rId2"/>
              </a:rPr>
              <a:t>www.youtube.com/watch?v=lvoHnicueoE</a:t>
            </a:r>
            <a:endParaRPr lang="en-US" sz="1400" dirty="0" smtClean="0"/>
          </a:p>
          <a:p>
            <a:pPr lvl="1">
              <a:buFont typeface="Arial" panose="020B0604020202020204" pitchFamily="34" charset="0"/>
              <a:buChar char="•"/>
            </a:pPr>
            <a:endParaRPr lang="en-US" sz="1600" dirty="0"/>
          </a:p>
          <a:p>
            <a:pPr marL="57150" indent="0"/>
            <a:r>
              <a:rPr lang="en-US" sz="1400" b="1" i="1" dirty="0" smtClean="0">
                <a:solidFill>
                  <a:srgbClr val="00B050"/>
                </a:solidFill>
              </a:rPr>
              <a:t>Quotes</a:t>
            </a:r>
            <a:r>
              <a:rPr lang="en-US" sz="1400" i="1" dirty="0" smtClean="0"/>
              <a:t>: </a:t>
            </a:r>
            <a:r>
              <a:rPr lang="en-US" sz="1400" i="1" dirty="0"/>
              <a:t>Sometimes, we talk about reinforcement learning, which is a little bit like how you might train a puppy. </a:t>
            </a:r>
            <a:r>
              <a:rPr lang="en-US" sz="1400" i="1" dirty="0">
                <a:solidFill>
                  <a:srgbClr val="00B050"/>
                </a:solidFill>
              </a:rPr>
              <a:t>The dog does something good, and you go, “Good dog.” It does something bad, and you go, “Bad dog.” And over time, the dog figures out what it did well, what it did poorly</a:t>
            </a:r>
            <a:r>
              <a:rPr lang="en-US" sz="1400" i="1" dirty="0"/>
              <a:t>, and hopefully does more of the good things</a:t>
            </a:r>
            <a:r>
              <a:rPr lang="en-US" sz="1400" i="1" dirty="0" smtClean="0"/>
              <a:t>.</a:t>
            </a:r>
          </a:p>
          <a:p>
            <a:pPr marL="57150" indent="0"/>
            <a:endParaRPr lang="en-US" sz="1400" dirty="0" smtClean="0"/>
          </a:p>
          <a:p>
            <a:pPr marL="57150" indent="0"/>
            <a:r>
              <a:rPr lang="en-US" sz="1400" dirty="0" smtClean="0"/>
              <a:t>Supervised </a:t>
            </a:r>
            <a:r>
              <a:rPr lang="en-US" sz="1400" dirty="0"/>
              <a:t>Learning -&gt; Relationship (Classification/Regression</a:t>
            </a:r>
            <a:r>
              <a:rPr lang="en-US" sz="1400" dirty="0" smtClean="0"/>
              <a:t>); </a:t>
            </a:r>
            <a:r>
              <a:rPr lang="en-US" sz="1400" b="1" dirty="0">
                <a:solidFill>
                  <a:srgbClr val="00B050"/>
                </a:solidFill>
              </a:rPr>
              <a:t>RL learns Action (Policy)</a:t>
            </a:r>
            <a:endParaRPr lang="en-US" sz="1400" b="1" i="1" dirty="0">
              <a:solidFill>
                <a:srgbClr val="00B050"/>
              </a:solidFill>
            </a:endParaRPr>
          </a:p>
          <a:p>
            <a:pPr marL="57150" indent="0"/>
            <a:endParaRPr lang="en-US" sz="1600" i="1" dirty="0"/>
          </a:p>
          <a:p>
            <a:pPr marL="457200" lvl="1" indent="0">
              <a:buNone/>
            </a:pPr>
            <a:endParaRPr lang="en-US" sz="1600" dirty="0" smtClean="0"/>
          </a:p>
        </p:txBody>
      </p:sp>
    </p:spTree>
    <p:extLst>
      <p:ext uri="{BB962C8B-B14F-4D97-AF65-F5344CB8AC3E}">
        <p14:creationId xmlns:p14="http://schemas.microsoft.com/office/powerpoint/2010/main" val="10555453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88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JP Morgan LOXM</a:t>
            </a:r>
            <a:endParaRPr lang="en-US" sz="1600" dirty="0" smtClean="0"/>
          </a:p>
          <a:p>
            <a:pPr marL="0" indent="0"/>
            <a:r>
              <a:rPr lang="en-US" sz="1600" dirty="0" smtClean="0"/>
              <a:t>Learns </a:t>
            </a:r>
            <a:r>
              <a:rPr lang="en-US" sz="1600" dirty="0"/>
              <a:t>to perform the best action </a:t>
            </a:r>
            <a:r>
              <a:rPr lang="en-US" sz="1600" dirty="0" smtClean="0"/>
              <a:t>(choose </a:t>
            </a:r>
            <a:r>
              <a:rPr lang="en-US" sz="1600" b="1" dirty="0">
                <a:solidFill>
                  <a:srgbClr val="0070C0"/>
                </a:solidFill>
              </a:rPr>
              <a:t>optimal price, duration and order size </a:t>
            </a:r>
            <a:r>
              <a:rPr lang="en-US" sz="1600" dirty="0"/>
              <a:t>) based on market conditions</a:t>
            </a:r>
            <a:endParaRPr lang="en-US" sz="1600" b="1" dirty="0" smtClean="0"/>
          </a:p>
          <a:p>
            <a:pPr marL="0" indent="0"/>
            <a:endParaRPr lang="en-US" sz="1600" b="1" dirty="0"/>
          </a:p>
          <a:p>
            <a:pPr marL="0" indent="0"/>
            <a:r>
              <a:rPr lang="en-US" sz="1600" b="1" u="sng" dirty="0" smtClean="0"/>
              <a:t>State</a:t>
            </a:r>
            <a:r>
              <a:rPr lang="en-US" sz="1600" b="1" dirty="0" smtClean="0"/>
              <a:t>: </a:t>
            </a:r>
            <a:r>
              <a:rPr lang="en-US" sz="1600" dirty="0" smtClean="0"/>
              <a:t>price </a:t>
            </a:r>
            <a:r>
              <a:rPr lang="en-US" sz="1600" dirty="0"/>
              <a:t>series, </a:t>
            </a:r>
            <a:r>
              <a:rPr lang="en-US" sz="1600" dirty="0" smtClean="0"/>
              <a:t>spread </a:t>
            </a:r>
            <a:r>
              <a:rPr lang="en-US" sz="1600" dirty="0"/>
              <a:t>cost, fill probability, size placed, </a:t>
            </a:r>
            <a:r>
              <a:rPr lang="en-US" sz="1600" dirty="0" smtClean="0"/>
              <a:t>elapsed </a:t>
            </a:r>
            <a:r>
              <a:rPr lang="en-US" sz="1600" dirty="0"/>
              <a:t>time, %</a:t>
            </a:r>
            <a:r>
              <a:rPr lang="en-US" sz="1600" dirty="0" smtClean="0"/>
              <a:t>progress</a:t>
            </a:r>
          </a:p>
          <a:p>
            <a:pPr marL="0" indent="0"/>
            <a:endParaRPr lang="en-US" sz="1600" b="1" dirty="0" smtClean="0"/>
          </a:p>
          <a:p>
            <a:pPr marL="0" indent="0"/>
            <a:r>
              <a:rPr lang="en-US" sz="1600" b="1" u="sng" dirty="0" smtClean="0"/>
              <a:t>Rewards</a:t>
            </a:r>
            <a:r>
              <a:rPr lang="en-US" sz="1600" b="1" dirty="0" smtClean="0"/>
              <a:t>:</a:t>
            </a:r>
            <a:r>
              <a:rPr lang="en-US" sz="1600" dirty="0"/>
              <a:t> </a:t>
            </a:r>
            <a:r>
              <a:rPr lang="en-US" sz="1600" dirty="0" smtClean="0"/>
              <a:t>immediate </a:t>
            </a:r>
            <a:r>
              <a:rPr lang="en-US" sz="1600" dirty="0"/>
              <a:t>rewards </a:t>
            </a:r>
            <a:r>
              <a:rPr lang="en-US" sz="1600" dirty="0" smtClean="0"/>
              <a:t>(price spread) </a:t>
            </a:r>
            <a:r>
              <a:rPr lang="en-US" sz="1600" dirty="0"/>
              <a:t>and terminal </a:t>
            </a:r>
            <a:r>
              <a:rPr lang="en-US" sz="1600" dirty="0" smtClean="0"/>
              <a:t>(end </a:t>
            </a:r>
            <a:r>
              <a:rPr lang="en-US" sz="1600" dirty="0"/>
              <a:t>of </a:t>
            </a:r>
            <a:r>
              <a:rPr lang="en-US" sz="1600" dirty="0" smtClean="0"/>
              <a:t>episode) </a:t>
            </a:r>
            <a:r>
              <a:rPr lang="en-US" sz="1600" dirty="0"/>
              <a:t>rewards like completion, order duration and market penalties </a:t>
            </a:r>
            <a:r>
              <a:rPr lang="en-US" sz="1600" dirty="0" smtClean="0"/>
              <a:t>(negative </a:t>
            </a:r>
            <a:r>
              <a:rPr lang="en-US" sz="1600" dirty="0"/>
              <a:t>rewards that punish the </a:t>
            </a:r>
            <a:r>
              <a:rPr lang="en-US" sz="1600" dirty="0" smtClean="0"/>
              <a:t>agent)</a:t>
            </a:r>
            <a:endParaRPr lang="en-US" sz="1600" dirty="0"/>
          </a:p>
          <a:p>
            <a:pPr marL="57150" indent="0"/>
            <a:endParaRPr lang="en-US" sz="1600" dirty="0" smtClean="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461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ITG: </a:t>
            </a:r>
            <a:r>
              <a:rPr lang="en-US" sz="1800" dirty="0">
                <a:hlinkClick r:id="rId2"/>
              </a:rPr>
              <a:t>Optimal Order </a:t>
            </a:r>
            <a:r>
              <a:rPr lang="en-US" sz="1800" dirty="0" smtClean="0">
                <a:hlinkClick r:id="rId2"/>
              </a:rPr>
              <a:t>Execution </a:t>
            </a:r>
            <a:r>
              <a:rPr lang="en-US" sz="1800" dirty="0">
                <a:hlinkClick r:id="rId2"/>
              </a:rPr>
              <a:t>A Reinforcement Learning Approach</a:t>
            </a:r>
            <a:endParaRPr lang="en-US" sz="1600" dirty="0" smtClean="0"/>
          </a:p>
          <a:p>
            <a:pPr marL="285750" indent="-285750">
              <a:buFont typeface="Arial" panose="020B0604020202020204" pitchFamily="34" charset="0"/>
              <a:buChar char="•"/>
            </a:pPr>
            <a:r>
              <a:rPr lang="en-US" sz="1600" b="1" dirty="0" smtClean="0">
                <a:solidFill>
                  <a:srgbClr val="0070C0"/>
                </a:solidFill>
              </a:rPr>
              <a:t>Trade </a:t>
            </a:r>
            <a:r>
              <a:rPr lang="en-US" sz="1600" b="1" dirty="0">
                <a:solidFill>
                  <a:srgbClr val="0070C0"/>
                </a:solidFill>
              </a:rPr>
              <a:t>scheduling</a:t>
            </a:r>
            <a:r>
              <a:rPr lang="en-US" sz="1600" dirty="0"/>
              <a:t> using reinforcement </a:t>
            </a:r>
            <a:r>
              <a:rPr lang="en-US" sz="1600" dirty="0" smtClean="0"/>
              <a:t>learning</a:t>
            </a:r>
          </a:p>
          <a:p>
            <a:pPr marL="285750" indent="-285750">
              <a:buFont typeface="Arial" panose="020B0604020202020204" pitchFamily="34" charset="0"/>
              <a:buChar char="•"/>
            </a:pPr>
            <a:r>
              <a:rPr lang="en-US" sz="1600" dirty="0" smtClean="0"/>
              <a:t>Providing </a:t>
            </a:r>
            <a:r>
              <a:rPr lang="en-US" sz="1600" dirty="0"/>
              <a:t>a long-term </a:t>
            </a:r>
            <a:r>
              <a:rPr lang="en-US" sz="1600" b="1" dirty="0">
                <a:solidFill>
                  <a:srgbClr val="0070C0"/>
                </a:solidFill>
              </a:rPr>
              <a:t>reward function that balances risk and cost</a:t>
            </a:r>
            <a:r>
              <a:rPr lang="en-US" sz="1600" dirty="0"/>
              <a:t>, </a:t>
            </a:r>
            <a:r>
              <a:rPr lang="en-US" sz="1600" dirty="0" smtClean="0"/>
              <a:t>train </a:t>
            </a:r>
            <a:r>
              <a:rPr lang="en-US" sz="1600" dirty="0"/>
              <a:t>a model to select from a series of actions. </a:t>
            </a:r>
            <a:endParaRPr lang="en-US" sz="1600" dirty="0" smtClean="0"/>
          </a:p>
          <a:p>
            <a:pPr marL="285750" indent="-285750">
              <a:buFont typeface="Arial" panose="020B0604020202020204" pitchFamily="34" charset="0"/>
              <a:buChar char="•"/>
            </a:pPr>
            <a:r>
              <a:rPr lang="en-US" sz="1600" dirty="0" smtClean="0"/>
              <a:t>Tested approximately </a:t>
            </a:r>
            <a:r>
              <a:rPr lang="en-US" sz="1600" dirty="0"/>
              <a:t>30,000 orders equating to $4 billion in notional value. The results showed a </a:t>
            </a:r>
            <a:r>
              <a:rPr lang="en-US" sz="1600" b="1" dirty="0">
                <a:solidFill>
                  <a:srgbClr val="0070C0"/>
                </a:solidFill>
              </a:rPr>
              <a:t>2.3bps outperformance </a:t>
            </a:r>
            <a:r>
              <a:rPr lang="en-US" sz="1600" dirty="0"/>
              <a:t>for the reinforcement learning-based strategy versus an impact-adjusted arrival-price benchmark.</a:t>
            </a:r>
            <a:endParaRPr lang="en-US" sz="1600" b="1" dirty="0"/>
          </a:p>
          <a:p>
            <a:pPr marL="0" indent="0"/>
            <a:endParaRPr lang="en-US" sz="1600" b="1" dirty="0" smtClean="0"/>
          </a:p>
          <a:p>
            <a:pPr marL="57150" indent="0"/>
            <a:r>
              <a:rPr lang="en-US" sz="1800" dirty="0" err="1">
                <a:hlinkClick r:id="rId3"/>
              </a:rPr>
              <a:t>Haitong</a:t>
            </a:r>
            <a:r>
              <a:rPr lang="en-US" sz="1800" dirty="0">
                <a:hlinkClick r:id="rId3"/>
              </a:rPr>
              <a:t> International Makes Waves in Artificial </a:t>
            </a:r>
            <a:r>
              <a:rPr lang="en-US" sz="1800" dirty="0" smtClean="0">
                <a:hlinkClick r:id="rId3"/>
              </a:rPr>
              <a:t>Intelligence</a:t>
            </a:r>
            <a:endParaRPr lang="en-US" sz="1800" dirty="0" smtClean="0"/>
          </a:p>
          <a:p>
            <a:pPr indent="-285750">
              <a:buFont typeface="Arial" panose="020B0604020202020204" pitchFamily="34" charset="0"/>
              <a:buChar char="•"/>
            </a:pPr>
            <a:r>
              <a:rPr lang="en-US" sz="1600" dirty="0" smtClean="0"/>
              <a:t>Training complicated strategies that have a </a:t>
            </a:r>
            <a:r>
              <a:rPr lang="en-US" sz="1600" b="1" dirty="0">
                <a:solidFill>
                  <a:srgbClr val="0070C0"/>
                </a:solidFill>
              </a:rPr>
              <a:t>huge range of possible actions</a:t>
            </a:r>
          </a:p>
          <a:p>
            <a:pPr indent="-285750">
              <a:buFont typeface="Arial" panose="020B0604020202020204" pitchFamily="34" charset="0"/>
              <a:buChar char="•"/>
            </a:pPr>
            <a:r>
              <a:rPr lang="en-US" sz="1600" dirty="0" smtClean="0"/>
              <a:t>Used in </a:t>
            </a:r>
            <a:r>
              <a:rPr lang="en-US" sz="1600" b="1" dirty="0">
                <a:solidFill>
                  <a:srgbClr val="0070C0"/>
                </a:solidFill>
              </a:rPr>
              <a:t>execution trading </a:t>
            </a:r>
            <a:r>
              <a:rPr lang="en-US" sz="1600" dirty="0" smtClean="0"/>
              <a:t>to determine if a particular action was good or not</a:t>
            </a:r>
            <a:endParaRPr lang="en-US" sz="1600" dirty="0"/>
          </a:p>
        </p:txBody>
      </p:sp>
    </p:spTree>
    <p:extLst>
      <p:ext uri="{BB962C8B-B14F-4D97-AF65-F5344CB8AC3E}">
        <p14:creationId xmlns:p14="http://schemas.microsoft.com/office/powerpoint/2010/main" val="1382462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160094"/>
            <a:ext cx="7200800" cy="1077218"/>
          </a:xfrm>
          <a:prstGeom prst="rect">
            <a:avLst/>
          </a:prstGeom>
          <a:noFill/>
        </p:spPr>
        <p:txBody>
          <a:bodyPr wrap="square" rtlCol="0">
            <a:spAutoFit/>
          </a:bodyPr>
          <a:lstStyle/>
          <a:p>
            <a:pPr lvl="0"/>
            <a:r>
              <a:rPr lang="en-US" sz="1600" dirty="0" smtClean="0">
                <a:solidFill>
                  <a:srgbClr val="00B050"/>
                </a:solidFill>
              </a:rPr>
              <a:t>AI </a:t>
            </a:r>
            <a:r>
              <a:rPr lang="en-US" sz="1600" dirty="0">
                <a:solidFill>
                  <a:srgbClr val="00B050"/>
                </a:solidFill>
              </a:rPr>
              <a:t>Traders -&gt; Repeatedly Doing </a:t>
            </a:r>
            <a:r>
              <a:rPr lang="en-US" sz="1600" dirty="0" err="1">
                <a:solidFill>
                  <a:srgbClr val="00B050"/>
                </a:solidFill>
              </a:rPr>
              <a:t>Backtest</a:t>
            </a:r>
            <a:r>
              <a:rPr lang="en-US" sz="1600" dirty="0">
                <a:solidFill>
                  <a:srgbClr val="00B050"/>
                </a:solidFill>
              </a:rPr>
              <a:t> -&gt; Find the Optimal </a:t>
            </a:r>
            <a:r>
              <a:rPr lang="en-US" sz="1600" dirty="0" smtClean="0">
                <a:solidFill>
                  <a:srgbClr val="00B050"/>
                </a:solidFill>
              </a:rPr>
              <a:t>Strategies</a:t>
            </a:r>
            <a:endParaRPr lang="en-US" sz="1600" dirty="0">
              <a:solidFill>
                <a:srgbClr val="00B050"/>
              </a:solidFill>
            </a:endParaRPr>
          </a:p>
          <a:p>
            <a:endParaRPr lang="en-US" sz="1600" dirty="0" smtClean="0">
              <a:solidFill>
                <a:srgbClr val="00B050"/>
              </a:solidFill>
            </a:endParaRPr>
          </a:p>
          <a:p>
            <a:r>
              <a:rPr lang="en-US" sz="1600" dirty="0" smtClean="0">
                <a:solidFill>
                  <a:srgbClr val="FF0000"/>
                </a:solidFill>
              </a:rPr>
              <a:t>It is a very black box approach and may not be welcomed by compliance and regulators</a:t>
            </a:r>
            <a:endParaRPr lang="en-US" sz="1600" dirty="0">
              <a:solidFill>
                <a:srgbClr val="FF0000"/>
              </a:solidFill>
            </a:endParaRPr>
          </a:p>
        </p:txBody>
      </p:sp>
      <p:sp>
        <p:nvSpPr>
          <p:cNvPr id="4" name="Smiley Face 3"/>
          <p:cNvSpPr/>
          <p:nvPr/>
        </p:nvSpPr>
        <p:spPr bwMode="auto">
          <a:xfrm>
            <a:off x="658416" y="5142761"/>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Lightning Bolt 5"/>
          <p:cNvSpPr/>
          <p:nvPr/>
        </p:nvSpPr>
        <p:spPr bwMode="auto">
          <a:xfrm flipH="1">
            <a:off x="658416" y="5780112"/>
            <a:ext cx="457200" cy="45720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67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Algorithms</a:t>
            </a:r>
            <a:endParaRPr lang="en-US" dirty="0"/>
          </a:p>
        </p:txBody>
      </p:sp>
    </p:spTree>
    <p:extLst>
      <p:ext uri="{BB962C8B-B14F-4D97-AF65-F5344CB8AC3E}">
        <p14:creationId xmlns:p14="http://schemas.microsoft.com/office/powerpoint/2010/main" val="2409906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Usages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3693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409735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Machine Learning</a:t>
            </a:r>
            <a:endParaRPr lang="en-US" dirty="0"/>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smtClean="0"/>
              <a:t>Human Programs</a:t>
            </a:r>
            <a:endParaRPr lang="en-US" dirty="0"/>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smtClean="0"/>
              <a:t>Computer Programs</a:t>
            </a:r>
            <a:endParaRPr lang="en-US" dirty="0"/>
          </a:p>
        </p:txBody>
      </p:sp>
    </p:spTree>
    <p:extLst>
      <p:ext uri="{BB962C8B-B14F-4D97-AF65-F5344CB8AC3E}">
        <p14:creationId xmlns:p14="http://schemas.microsoft.com/office/powerpoint/2010/main" val="20626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Quant</a:t>
            </a:r>
            <a:r>
              <a:rPr lang="en-US" sz="1800" dirty="0" smtClean="0">
                <a:solidFill>
                  <a:srgbClr val="0070C0"/>
                </a:solidFill>
              </a:rPr>
              <a:t> </a:t>
            </a:r>
            <a:r>
              <a:rPr lang="en-US" sz="1800" dirty="0" smtClean="0"/>
              <a:t>(contrast to value/fundamental) trading based on AI and Machine Learning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Productizing</a:t>
            </a:r>
            <a:r>
              <a:rPr lang="en-US" sz="1800" dirty="0" smtClean="0"/>
              <a:t> </a:t>
            </a:r>
            <a:r>
              <a:rPr lang="en-US" sz="1800" dirty="0"/>
              <a:t>the trading strategies into a </a:t>
            </a:r>
            <a:r>
              <a:rPr lang="en-US" sz="1800" b="1" dirty="0">
                <a:solidFill>
                  <a:srgbClr val="0070C0"/>
                </a:solidFill>
              </a:rPr>
              <a:t>global AI volatility </a:t>
            </a:r>
            <a:r>
              <a:rPr lang="en-US" sz="1800" b="1" dirty="0" smtClean="0">
                <a:solidFill>
                  <a:srgbClr val="0070C0"/>
                </a:solidFill>
              </a:rPr>
              <a:t>fund </a:t>
            </a:r>
            <a:r>
              <a:rPr lang="en-US" sz="1800" dirty="0" smtClean="0"/>
              <a:t>to </a:t>
            </a:r>
            <a:r>
              <a:rPr lang="en-US" sz="1800" dirty="0"/>
              <a:t>seek </a:t>
            </a:r>
            <a:r>
              <a:rPr lang="en-US" sz="1800" b="1" dirty="0">
                <a:solidFill>
                  <a:srgbClr val="0070C0"/>
                </a:solidFill>
              </a:rPr>
              <a:t>intraday profits </a:t>
            </a:r>
            <a:r>
              <a:rPr lang="en-US" sz="1800" dirty="0"/>
              <a:t>in futures, options, ETF and other </a:t>
            </a:r>
            <a:r>
              <a:rPr lang="en-US" sz="1800" b="1" dirty="0">
                <a:solidFill>
                  <a:srgbClr val="0070C0"/>
                </a:solidFill>
              </a:rPr>
              <a:t>low transaction cost instruments</a:t>
            </a:r>
            <a:r>
              <a:rPr lang="en-US" sz="1800" dirty="0"/>
              <a:t> which are listed products in global </a:t>
            </a:r>
            <a:r>
              <a:rPr lang="en-US" sz="1800" dirty="0" smtClean="0"/>
              <a:t>exchanges</a:t>
            </a:r>
          </a:p>
          <a:p>
            <a:pPr>
              <a:buFont typeface="Arial" panose="020B0604020202020204" pitchFamily="34" charset="0"/>
              <a:buChar char="•"/>
            </a:pPr>
            <a:endParaRPr lang="en-US" sz="1800" dirty="0"/>
          </a:p>
          <a:p>
            <a:pPr>
              <a:buFont typeface="Arial" panose="020B0604020202020204" pitchFamily="34" charset="0"/>
              <a:buChar char="•"/>
            </a:pPr>
            <a:r>
              <a:rPr lang="en-US" sz="1800" dirty="0"/>
              <a:t>In 2014, Man Group bought Boston-based hedge fund Numeric for USD$325 million at 8 times </a:t>
            </a:r>
            <a:r>
              <a:rPr lang="en-US" sz="1800" dirty="0" smtClean="0"/>
              <a:t>Price-Earnings-Ratio </a:t>
            </a:r>
          </a:p>
          <a:p>
            <a:pPr marL="685800" lvl="1"/>
            <a:r>
              <a:rPr lang="en-US" sz="1600" dirty="0" smtClean="0">
                <a:hlinkClick r:id="rId2"/>
              </a:rPr>
              <a:t>https</a:t>
            </a:r>
            <a:r>
              <a:rPr lang="en-US" sz="1600" dirty="0">
                <a:hlinkClick r:id="rId2"/>
              </a:rPr>
              <a:t>://dealbook.nytimes.com/2014/06/19/man-group-to-buy-bostons-numeric-holdings</a:t>
            </a:r>
            <a:r>
              <a:rPr lang="en-US" sz="1600" dirty="0" smtClean="0">
                <a:hlinkClick r:id="rId2"/>
              </a:rPr>
              <a:t>/</a:t>
            </a:r>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747084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Tree>
    <p:extLst>
      <p:ext uri="{BB962C8B-B14F-4D97-AF65-F5344CB8AC3E}">
        <p14:creationId xmlns:p14="http://schemas.microsoft.com/office/powerpoint/2010/main" val="36702127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5140740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Tree>
    <p:extLst>
      <p:ext uri="{BB962C8B-B14F-4D97-AF65-F5344CB8AC3E}">
        <p14:creationId xmlns:p14="http://schemas.microsoft.com/office/powerpoint/2010/main" val="3444121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Drivers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Rule based trading strategies is </a:t>
            </a:r>
            <a:r>
              <a:rPr lang="en-US" sz="1800" b="1" dirty="0">
                <a:solidFill>
                  <a:srgbClr val="0070C0"/>
                </a:solidFill>
              </a:rPr>
              <a:t>rigid</a:t>
            </a:r>
            <a:r>
              <a:rPr lang="en-US" sz="1800" dirty="0"/>
              <a:t> and </a:t>
            </a:r>
            <a:r>
              <a:rPr lang="en-US" sz="1800" b="1" dirty="0">
                <a:solidFill>
                  <a:srgbClr val="0070C0"/>
                </a:solidFill>
              </a:rPr>
              <a:t>unable to adapt </a:t>
            </a:r>
            <a:r>
              <a:rPr lang="en-US" sz="1800" dirty="0"/>
              <a:t>to new conditions as they are </a:t>
            </a:r>
            <a:r>
              <a:rPr lang="en-US" sz="1800" b="1" dirty="0">
                <a:solidFill>
                  <a:srgbClr val="0070C0"/>
                </a:solidFill>
              </a:rPr>
              <a:t>handcrafted by domain experts </a:t>
            </a:r>
            <a:r>
              <a:rPr lang="en-US" sz="1800" dirty="0"/>
              <a:t>with higher difficulties in interpretation on large amount of data. </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Using </a:t>
            </a:r>
            <a:r>
              <a:rPr lang="en-US" sz="1800" b="1" dirty="0">
                <a:solidFill>
                  <a:srgbClr val="0070C0"/>
                </a:solidFill>
              </a:rPr>
              <a:t>data-driven approach </a:t>
            </a:r>
            <a:r>
              <a:rPr lang="en-US" sz="1800" dirty="0"/>
              <a:t>has the following advantages.</a:t>
            </a:r>
          </a:p>
          <a:p>
            <a:pPr lvl="1">
              <a:buFont typeface="Arial" panose="020B0604020202020204" pitchFamily="34" charset="0"/>
              <a:buChar char="•"/>
            </a:pPr>
            <a:r>
              <a:rPr lang="en-US" sz="1600" dirty="0" smtClean="0"/>
              <a:t>learn </a:t>
            </a:r>
            <a:r>
              <a:rPr lang="en-US" sz="1600" dirty="0"/>
              <a:t>the rules from the data itself instead of being </a:t>
            </a:r>
            <a:r>
              <a:rPr lang="en-US" sz="1600" dirty="0" smtClean="0"/>
              <a:t>handcrafted beforehand</a:t>
            </a:r>
          </a:p>
          <a:p>
            <a:pPr lvl="1">
              <a:buFont typeface="Arial" panose="020B0604020202020204" pitchFamily="34" charset="0"/>
              <a:buChar char="•"/>
            </a:pPr>
            <a:r>
              <a:rPr lang="en-US" sz="1600" dirty="0" smtClean="0"/>
              <a:t>allow </a:t>
            </a:r>
            <a:r>
              <a:rPr lang="en-US" sz="1600" dirty="0"/>
              <a:t>the discoveries of rules that suit different </a:t>
            </a:r>
            <a:r>
              <a:rPr lang="en-US" sz="1600" dirty="0" smtClean="0"/>
              <a:t>scenarios</a:t>
            </a:r>
            <a:r>
              <a:rPr lang="en-US" sz="1600" dirty="0"/>
              <a:t> </a:t>
            </a:r>
            <a:endParaRPr lang="en-US" sz="1600" dirty="0" smtClean="0"/>
          </a:p>
          <a:p>
            <a:pPr lvl="1">
              <a:buFont typeface="Arial" panose="020B0604020202020204" pitchFamily="34" charset="0"/>
              <a:buChar char="•"/>
            </a:pPr>
            <a:r>
              <a:rPr lang="en-US" sz="1600" dirty="0" smtClean="0"/>
              <a:t>the rules can </a:t>
            </a:r>
            <a:r>
              <a:rPr lang="en-US" sz="1600" dirty="0"/>
              <a:t>be adjusted according to the changes in </a:t>
            </a:r>
            <a:r>
              <a:rPr lang="en-US" sz="1600" dirty="0" smtClean="0"/>
              <a:t>conditions (</a:t>
            </a:r>
            <a:r>
              <a:rPr lang="en-US" sz="1600" b="1" dirty="0" smtClean="0">
                <a:solidFill>
                  <a:srgbClr val="0070C0"/>
                </a:solidFill>
              </a:rPr>
              <a:t>re-training or parameters tuning</a:t>
            </a:r>
            <a:r>
              <a:rPr lang="en-US" sz="1600" dirty="0" smtClean="0"/>
              <a:t>).</a:t>
            </a:r>
            <a:endParaRPr lang="en-US" sz="1600" dirty="0"/>
          </a:p>
          <a:p>
            <a:endParaRPr lang="en-US" sz="1800" dirty="0" smtClean="0"/>
          </a:p>
        </p:txBody>
      </p:sp>
    </p:spTree>
    <p:extLst>
      <p:ext uri="{BB962C8B-B14F-4D97-AF65-F5344CB8AC3E}">
        <p14:creationId xmlns:p14="http://schemas.microsoft.com/office/powerpoint/2010/main" val="30324259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3763520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7093967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2801656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25202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Machine Learning</a:t>
            </a:r>
          </a:p>
          <a:p>
            <a:pPr marL="514350" indent="-514350">
              <a:buFont typeface="+mj-lt"/>
              <a:buAutoNum type="arabicPeriod"/>
            </a:pPr>
            <a:r>
              <a:rPr lang="en-US" sz="1600" dirty="0" smtClean="0"/>
              <a:t>Choose </a:t>
            </a:r>
            <a:r>
              <a:rPr lang="en-US" sz="1600" dirty="0"/>
              <a:t>Algorithm</a:t>
            </a:r>
          </a:p>
          <a:p>
            <a:pPr marL="514350" indent="-514350">
              <a:buFont typeface="+mj-lt"/>
              <a:buAutoNum type="arabicPeriod"/>
            </a:pPr>
            <a:r>
              <a:rPr lang="en-US" sz="1600" dirty="0"/>
              <a:t>Train (Learn) the model from data</a:t>
            </a:r>
          </a:p>
          <a:p>
            <a:pPr marL="514350" indent="-514350">
              <a:buFont typeface="+mj-lt"/>
              <a:buAutoNum type="arabicPeriod"/>
            </a:pPr>
            <a:r>
              <a:rPr lang="en-US" sz="1600" dirty="0"/>
              <a:t>Tune </a:t>
            </a:r>
            <a:r>
              <a:rPr lang="en-US" sz="1600" b="1" dirty="0">
                <a:solidFill>
                  <a:srgbClr val="0070C0"/>
                </a:solidFill>
              </a:rPr>
              <a:t>hyper-parameters</a:t>
            </a:r>
          </a:p>
          <a:p>
            <a:pPr marL="514350" indent="-514350">
              <a:buFont typeface="+mj-lt"/>
              <a:buAutoNum type="arabicPeriod"/>
            </a:pPr>
            <a:r>
              <a:rPr lang="en-US" sz="1600" dirty="0"/>
              <a:t>Evaluate the accuracy</a:t>
            </a:r>
          </a:p>
          <a:p>
            <a:pPr marL="514350" indent="-514350">
              <a:buFont typeface="+mj-lt"/>
              <a:buAutoNum type="arabicPeriod"/>
            </a:pPr>
            <a:r>
              <a:rPr lang="en-US" sz="1600" dirty="0"/>
              <a:t>Used the trained model for </a:t>
            </a:r>
            <a:r>
              <a:rPr lang="en-US" sz="1600" b="1" dirty="0">
                <a:solidFill>
                  <a:srgbClr val="0070C0"/>
                </a:solidFill>
              </a:rPr>
              <a:t>prediction</a:t>
            </a:r>
          </a:p>
          <a:p>
            <a:endParaRPr lang="en-US" sz="1600" b="1" dirty="0" smtClean="0"/>
          </a:p>
        </p:txBody>
      </p:sp>
      <p:pic>
        <p:nvPicPr>
          <p:cNvPr id="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07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Tree>
    <p:extLst>
      <p:ext uri="{BB962C8B-B14F-4D97-AF65-F5344CB8AC3E}">
        <p14:creationId xmlns:p14="http://schemas.microsoft.com/office/powerpoint/2010/main" val="698671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281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8598264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Trading </a:t>
            </a:r>
            <a:r>
              <a:rPr lang="en-US" dirty="0" smtClean="0"/>
              <a:t>Strategies – Transaction Cost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Transaction cost is a big part in Quant trading because of the </a:t>
            </a:r>
            <a:r>
              <a:rPr lang="en-US" sz="1800" b="1" dirty="0" smtClean="0">
                <a:solidFill>
                  <a:srgbClr val="0070C0"/>
                </a:solidFill>
              </a:rPr>
              <a:t>frequency of buying and selling </a:t>
            </a:r>
            <a:r>
              <a:rPr lang="en-US" sz="1800" dirty="0"/>
              <a:t>instruments</a:t>
            </a:r>
            <a:r>
              <a:rPr lang="en-US" sz="1800" b="1" dirty="0" smtClean="0">
                <a:solidFill>
                  <a:srgbClr val="0070C0"/>
                </a:solidFill>
              </a:rPr>
              <a:t> </a:t>
            </a:r>
            <a:r>
              <a:rPr lang="en-US" sz="1800" dirty="0" smtClean="0"/>
              <a:t>that needs to pay the fees</a:t>
            </a:r>
          </a:p>
          <a:p>
            <a:endParaRPr lang="en-US" sz="1800" dirty="0" smtClean="0"/>
          </a:p>
          <a:p>
            <a:pPr lvl="1">
              <a:buFont typeface="Arial" panose="020B0604020202020204" pitchFamily="34" charset="0"/>
              <a:buChar char="•"/>
            </a:pPr>
            <a:r>
              <a:rPr lang="en-US" sz="1600" dirty="0" smtClean="0"/>
              <a:t>HK Stock: </a:t>
            </a:r>
            <a:r>
              <a:rPr lang="en-US" sz="1600" dirty="0" smtClean="0">
                <a:hlinkClick r:id="rId2"/>
              </a:rPr>
              <a:t>http</a:t>
            </a:r>
            <a:r>
              <a:rPr lang="en-US" sz="1600" dirty="0">
                <a:hlinkClick r:id="rId2"/>
              </a:rPr>
              <a:t>://www.hkex.com.hk/services/rules-and-forms-and-fees/fees/securities-(hong-kong)/</a:t>
            </a:r>
            <a:r>
              <a:rPr lang="en-US" sz="1600" dirty="0" smtClean="0">
                <a:hlinkClick r:id="rId2"/>
              </a:rPr>
              <a:t>trading/transaction?sc_lang=en</a:t>
            </a:r>
            <a:endParaRPr lang="en-US" sz="1600" dirty="0" smtClean="0"/>
          </a:p>
          <a:p>
            <a:pPr marL="800100" lvl="1" indent="-342900">
              <a:buFont typeface="+mj-lt"/>
              <a:buAutoNum type="arabicPeriod"/>
            </a:pPr>
            <a:r>
              <a:rPr lang="en-US" sz="1600" dirty="0" smtClean="0"/>
              <a:t>Brokerage </a:t>
            </a:r>
            <a:r>
              <a:rPr lang="en-US" sz="1600" dirty="0"/>
              <a:t>Fee: 0.25% of transaction amount or minimum </a:t>
            </a:r>
            <a:r>
              <a:rPr lang="en-US" sz="1600" dirty="0" smtClean="0"/>
              <a:t>HK$100 (depends on brokers and some claim to be free)</a:t>
            </a:r>
            <a:r>
              <a:rPr lang="en-US" sz="1600" dirty="0"/>
              <a:t> </a:t>
            </a:r>
            <a:endParaRPr lang="en-US" sz="1600" dirty="0" smtClean="0"/>
          </a:p>
          <a:p>
            <a:pPr marL="800100" lvl="1" indent="-342900">
              <a:buFont typeface="+mj-lt"/>
              <a:buAutoNum type="arabicPeriod"/>
            </a:pPr>
            <a:r>
              <a:rPr lang="en-US" sz="1600" dirty="0" smtClean="0"/>
              <a:t>Transaction </a:t>
            </a:r>
            <a:r>
              <a:rPr lang="en-US" sz="1600" dirty="0"/>
              <a:t>Levy: 0.0027% of transaction amount </a:t>
            </a:r>
            <a:endParaRPr lang="en-US" sz="1600" dirty="0" smtClean="0"/>
          </a:p>
          <a:p>
            <a:pPr marL="800100" lvl="1" indent="-342900">
              <a:buFont typeface="+mj-lt"/>
              <a:buAutoNum type="arabicPeriod"/>
            </a:pPr>
            <a:r>
              <a:rPr lang="en-US" sz="1600" dirty="0" smtClean="0"/>
              <a:t>Trading </a:t>
            </a:r>
            <a:r>
              <a:rPr lang="en-US" sz="1600" dirty="0"/>
              <a:t>Fee: 0.005% of the transaction amount </a:t>
            </a:r>
            <a:endParaRPr lang="en-US" sz="1600" dirty="0" smtClean="0"/>
          </a:p>
          <a:p>
            <a:pPr marL="800100" lvl="1" indent="-342900">
              <a:buFont typeface="+mj-lt"/>
              <a:buAutoNum type="arabicPeriod"/>
            </a:pPr>
            <a:r>
              <a:rPr lang="en-US" sz="1600" dirty="0" smtClean="0"/>
              <a:t>Stamp </a:t>
            </a:r>
            <a:r>
              <a:rPr lang="en-US" sz="1600" dirty="0"/>
              <a:t>duty (collected for HKSAR Government): 0.1% of transaction </a:t>
            </a:r>
          </a:p>
          <a:p>
            <a:pPr marL="0" indent="0"/>
            <a:endParaRPr lang="en-US" sz="1800" dirty="0" smtClean="0"/>
          </a:p>
          <a:p>
            <a:pPr>
              <a:buFont typeface="Arial" panose="020B0604020202020204" pitchFamily="34" charset="0"/>
              <a:buChar char="•"/>
            </a:pPr>
            <a:r>
              <a:rPr lang="en-US" sz="1800" dirty="0" smtClean="0"/>
              <a:t>HK Index Future </a:t>
            </a:r>
            <a:r>
              <a:rPr lang="en-US" sz="1800" b="1" dirty="0" smtClean="0">
                <a:solidFill>
                  <a:srgbClr val="0070C0"/>
                </a:solidFill>
              </a:rPr>
              <a:t>HK$15 per contract </a:t>
            </a:r>
            <a:r>
              <a:rPr lang="en-US" sz="1800" dirty="0" smtClean="0"/>
              <a:t>offered by IB </a:t>
            </a:r>
          </a:p>
          <a:p>
            <a:pPr>
              <a:buFont typeface="Arial" panose="020B0604020202020204" pitchFamily="34" charset="0"/>
              <a:buChar char="•"/>
            </a:pPr>
            <a:endParaRPr lang="en-US" sz="1800" dirty="0"/>
          </a:p>
          <a:p>
            <a:pPr marL="0" indent="0"/>
            <a:r>
              <a:rPr lang="en-US" sz="1600" dirty="0"/>
              <a:t>(Note: To realize the profile (or loss), it involves </a:t>
            </a:r>
            <a:r>
              <a:rPr lang="en-US" sz="1600" dirty="0" smtClean="0"/>
              <a:t>buy/sell </a:t>
            </a:r>
            <a:r>
              <a:rPr lang="en-US" sz="1600" dirty="0"/>
              <a:t>and hence needs to </a:t>
            </a:r>
            <a:r>
              <a:rPr lang="en-US" sz="1600" b="1" dirty="0">
                <a:solidFill>
                  <a:srgbClr val="0070C0"/>
                </a:solidFill>
              </a:rPr>
              <a:t>counts the above charges twice</a:t>
            </a:r>
            <a:r>
              <a:rPr lang="en-US" sz="1600" dirty="0"/>
              <a:t>)</a:t>
            </a:r>
          </a:p>
        </p:txBody>
      </p:sp>
    </p:spTree>
    <p:extLst>
      <p:ext uri="{BB962C8B-B14F-4D97-AF65-F5344CB8AC3E}">
        <p14:creationId xmlns:p14="http://schemas.microsoft.com/office/powerpoint/2010/main" val="25308669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marL="0" indent="0"/>
            <a:endParaRPr lang="en-US" sz="1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1064288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2844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Put Candle Sticks in </a:t>
            </a:r>
            <a:r>
              <a:rPr lang="en-US" sz="1800" b="1" dirty="0" smtClean="0">
                <a:solidFill>
                  <a:srgbClr val="0070C0"/>
                </a:solidFill>
              </a:rPr>
              <a:t>time series</a:t>
            </a:r>
            <a:r>
              <a:rPr lang="en-US" sz="1800" dirty="0" smtClean="0"/>
              <a:t> to spot trends</a:t>
            </a:r>
          </a:p>
          <a:p>
            <a:pPr marL="0" indent="0"/>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073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Tree>
    <p:extLst>
      <p:ext uri="{BB962C8B-B14F-4D97-AF65-F5344CB8AC3E}">
        <p14:creationId xmlns:p14="http://schemas.microsoft.com/office/powerpoint/2010/main" val="1843978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CNN </a:t>
            </a:r>
            <a:r>
              <a:rPr lang="en-US" sz="1800" dirty="0" err="1"/>
              <a:t>Clusterer</a:t>
            </a:r>
            <a:r>
              <a:rPr lang="en-US" sz="1800" dirty="0"/>
              <a:t>, </a:t>
            </a:r>
            <a:r>
              <a:rPr lang="en-US" sz="1800" dirty="0" smtClean="0"/>
              <a:t>Classifier</a:t>
            </a:r>
            <a:r>
              <a:rPr lang="en-US" sz="1800" dirty="0"/>
              <a:t>, CNN Visualizer and </a:t>
            </a:r>
            <a:r>
              <a:rPr lang="en-US" sz="1800" dirty="0" smtClean="0"/>
              <a:t>Deep-Q trading.</a:t>
            </a:r>
            <a:endParaRPr lang="en-US" sz="1800" dirty="0"/>
          </a:p>
          <a:p>
            <a:pPr lvl="0"/>
            <a:endParaRPr lang="en-US" sz="1800" b="1" dirty="0" smtClean="0"/>
          </a:p>
        </p:txBody>
      </p:sp>
      <p:grpSp>
        <p:nvGrpSpPr>
          <p:cNvPr id="25" name="Group 24"/>
          <p:cNvGrpSpPr/>
          <p:nvPr/>
        </p:nvGrpSpPr>
        <p:grpSpPr>
          <a:xfrm>
            <a:off x="755576" y="2895997"/>
            <a:ext cx="7632848" cy="2736304"/>
            <a:chOff x="611560" y="2924944"/>
            <a:chExt cx="7632848" cy="2736304"/>
          </a:xfrm>
        </p:grpSpPr>
        <p:sp>
          <p:nvSpPr>
            <p:cNvPr id="2" name="Rectangle 1"/>
            <p:cNvSpPr/>
            <p:nvPr/>
          </p:nvSpPr>
          <p:spPr bwMode="auto">
            <a:xfrm>
              <a:off x="14036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 name="Rectangle 5"/>
            <p:cNvSpPr/>
            <p:nvPr/>
          </p:nvSpPr>
          <p:spPr bwMode="auto">
            <a:xfrm>
              <a:off x="32038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CNN </a:t>
              </a:r>
              <a:r>
                <a:rPr kumimoji="0" lang="en-US" sz="1800" b="0" i="0" u="none" strike="noStrike" cap="none" normalizeH="0" baseline="0" dirty="0" err="1" smtClean="0">
                  <a:ln>
                    <a:noFill/>
                  </a:ln>
                  <a:solidFill>
                    <a:srgbClr val="000000"/>
                  </a:solidFill>
                  <a:effectLst/>
                  <a:latin typeface="Arial" charset="0"/>
                  <a:ea typeface="ＭＳ Ｐゴシック" charset="0"/>
                  <a:cs typeface="ＭＳ Ｐゴシック" charset="0"/>
                </a:rPr>
                <a:t>Clusterer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0040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Classifier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203848" y="292494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t>CNN Visualizer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Deep-Q </a:t>
              </a:r>
              <a:r>
                <a:rPr lang="en-US" sz="1800" dirty="0"/>
                <a:t>trading</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Oval 3"/>
            <p:cNvSpPr/>
            <p:nvPr/>
          </p:nvSpPr>
          <p:spPr bwMode="auto">
            <a:xfrm>
              <a:off x="611560" y="2996952"/>
              <a:ext cx="1440160" cy="82809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err="1" smtClean="0">
                  <a:solidFill>
                    <a:srgbClr val="000000"/>
                  </a:solidFill>
                  <a:latin typeface="Arial" charset="0"/>
                  <a:ea typeface="ＭＳ Ｐゴシック" charset="0"/>
                  <a:cs typeface="ＭＳ Ｐゴシック" charset="0"/>
                </a:rPr>
                <a:t>Traning</a:t>
              </a:r>
              <a:r>
                <a:rPr lang="en-US" sz="1400" dirty="0" smtClean="0">
                  <a:solidFill>
                    <a:srgbClr val="000000"/>
                  </a:solidFill>
                  <a:latin typeface="Arial" charset="0"/>
                  <a:ea typeface="ＭＳ Ｐゴシック" charset="0"/>
                  <a:cs typeface="ＭＳ Ｐゴシック" charset="0"/>
                </a:rPr>
                <a:t> Data &amp; </a:t>
              </a: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Features</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6588224" y="2996952"/>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4" idx="4"/>
              <a:endCxn id="2" idx="0"/>
            </p:cNvCxnSpPr>
            <p:nvPr/>
          </p:nvCxnSpPr>
          <p:spPr bwMode="auto">
            <a:xfrm>
              <a:off x="1331640" y="3825044"/>
              <a:ext cx="684076" cy="18002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2616771" y="4221088"/>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4427984" y="4221088"/>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Right Arrow 16"/>
            <p:cNvSpPr/>
            <p:nvPr/>
          </p:nvSpPr>
          <p:spPr bwMode="auto">
            <a:xfrm>
              <a:off x="6228183" y="4221088"/>
              <a:ext cx="432049"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8" name="Straight Arrow Connector 17"/>
            <p:cNvCxnSpPr>
              <a:endCxn id="10" idx="0"/>
            </p:cNvCxnSpPr>
            <p:nvPr/>
          </p:nvCxnSpPr>
          <p:spPr bwMode="auto">
            <a:xfrm flipH="1">
              <a:off x="7272300" y="3645024"/>
              <a:ext cx="144016" cy="3600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Down Arrow 19"/>
            <p:cNvSpPr/>
            <p:nvPr/>
          </p:nvSpPr>
          <p:spPr bwMode="auto">
            <a:xfrm>
              <a:off x="3725255" y="3645024"/>
              <a:ext cx="252028" cy="360040"/>
            </a:xfrm>
            <a:prstGeom prst="down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Oval 20"/>
            <p:cNvSpPr/>
            <p:nvPr/>
          </p:nvSpPr>
          <p:spPr bwMode="auto">
            <a:xfrm>
              <a:off x="2987824" y="5013176"/>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Human Label</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23" name="Straight Arrow Connector 22"/>
            <p:cNvCxnSpPr>
              <a:stCxn id="21" idx="0"/>
              <a:endCxn id="6" idx="2"/>
            </p:cNvCxnSpPr>
            <p:nvPr/>
          </p:nvCxnSpPr>
          <p:spPr bwMode="auto">
            <a:xfrm flipV="1">
              <a:off x="3815916" y="4725144"/>
              <a:ext cx="0" cy="2880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800339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smtClean="0"/>
              <a:t>Chart Generator</a:t>
            </a:r>
            <a:r>
              <a:rPr lang="en-US" sz="1800" dirty="0" smtClean="0"/>
              <a:t>: read </a:t>
            </a:r>
            <a:r>
              <a:rPr lang="en-US" sz="1800" dirty="0"/>
              <a:t>from </a:t>
            </a:r>
            <a:r>
              <a:rPr lang="en-US" sz="1800" b="1" dirty="0">
                <a:solidFill>
                  <a:srgbClr val="0070C0"/>
                </a:solidFill>
              </a:rPr>
              <a:t>raw financial data </a:t>
            </a:r>
            <a:r>
              <a:rPr lang="en-US" sz="1800" b="1" dirty="0" smtClean="0">
                <a:solidFill>
                  <a:srgbClr val="0070C0"/>
                </a:solidFill>
              </a:rPr>
              <a:t>/ feature set </a:t>
            </a:r>
            <a:r>
              <a:rPr lang="en-US" sz="1800" dirty="0" smtClean="0"/>
              <a:t>to </a:t>
            </a:r>
            <a:r>
              <a:rPr lang="en-US" sz="1800" dirty="0"/>
              <a:t>generate trading </a:t>
            </a:r>
            <a:r>
              <a:rPr lang="en-US" sz="1800" dirty="0" smtClean="0"/>
              <a:t>charts. Has plug-in </a:t>
            </a:r>
            <a:r>
              <a:rPr lang="en-US" sz="1800" dirty="0"/>
              <a:t>of different 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 convert the data into corresponding technical graphs such as MACD, </a:t>
            </a:r>
            <a:r>
              <a:rPr lang="en-US" sz="1800" dirty="0" smtClean="0"/>
              <a:t>RSI</a:t>
            </a:r>
            <a:r>
              <a:rPr lang="en-US" sz="1800" dirty="0"/>
              <a:t> </a:t>
            </a:r>
            <a:r>
              <a:rPr lang="en-US" sz="1800" dirty="0" smtClean="0"/>
              <a:t>apart the Candle Sticks. </a:t>
            </a:r>
          </a:p>
          <a:p>
            <a:pPr lvl="0">
              <a:buFont typeface="Arial" panose="020B0604020202020204" pitchFamily="34" charset="0"/>
              <a:buChar char="•"/>
            </a:pPr>
            <a:endParaRPr lang="en-US" sz="1800" b="1" dirty="0" smtClean="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449030"/>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8" y="344903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1759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a:t>CNN </a:t>
            </a:r>
            <a:r>
              <a:rPr lang="en-US" sz="1800" b="1" dirty="0" err="1"/>
              <a:t>Clusterer</a:t>
            </a:r>
            <a:r>
              <a:rPr lang="en-US" sz="1800" b="1" dirty="0"/>
              <a:t>: </a:t>
            </a:r>
            <a:r>
              <a:rPr lang="en-US" sz="1800" dirty="0"/>
              <a:t>categorizes the charts into different </a:t>
            </a:r>
            <a:r>
              <a:rPr lang="en-US" sz="1800" b="1" dirty="0">
                <a:solidFill>
                  <a:srgbClr val="0070C0"/>
                </a:solidFill>
              </a:rPr>
              <a:t>categories</a:t>
            </a:r>
            <a:r>
              <a:rPr lang="en-US" sz="1800" dirty="0">
                <a:solidFill>
                  <a:srgbClr val="0070C0"/>
                </a:solidFill>
              </a:rPr>
              <a:t> </a:t>
            </a:r>
            <a:r>
              <a:rPr lang="en-US" sz="1800" dirty="0"/>
              <a:t>which has </a:t>
            </a:r>
            <a:r>
              <a:rPr lang="en-US" sz="1800" b="1" dirty="0">
                <a:solidFill>
                  <a:srgbClr val="0070C0"/>
                </a:solidFill>
              </a:rPr>
              <a:t>similar patterns</a:t>
            </a:r>
            <a:r>
              <a:rPr lang="en-US" sz="1800" dirty="0"/>
              <a:t>. Currently, it requires </a:t>
            </a:r>
            <a:r>
              <a:rPr lang="en-US" sz="1800" b="1" dirty="0">
                <a:solidFill>
                  <a:srgbClr val="0070C0"/>
                </a:solidFill>
              </a:rPr>
              <a:t>human to label </a:t>
            </a:r>
            <a:r>
              <a:rPr lang="en-US" sz="1800" dirty="0"/>
              <a:t>(e.g. sudden move, flat tail etc.) the main characteristics from the clustered group of the output charts</a:t>
            </a:r>
            <a:r>
              <a:rPr lang="en-US" sz="1800" dirty="0" smtClean="0"/>
              <a:t>.</a:t>
            </a:r>
          </a:p>
          <a:p>
            <a:pPr lvl="0">
              <a:buFont typeface="Arial" panose="020B0604020202020204" pitchFamily="34" charset="0"/>
              <a:buChar char="•"/>
            </a:pPr>
            <a:endParaRPr lang="en-US" sz="1800" dirty="0"/>
          </a:p>
          <a:p>
            <a:pPr lvl="1"/>
            <a:r>
              <a:rPr lang="en-US" sz="1600" dirty="0"/>
              <a:t>CNN techniques will be applied to cluster the graphs into different groups and to train the model to classify the graphs for </a:t>
            </a:r>
            <a:r>
              <a:rPr lang="en-US" sz="1600" dirty="0" smtClean="0"/>
              <a:t>similar patterns (</a:t>
            </a:r>
            <a:r>
              <a:rPr lang="en-US" sz="1600" b="1" dirty="0" smtClean="0">
                <a:solidFill>
                  <a:srgbClr val="0070C0"/>
                </a:solidFill>
              </a:rPr>
              <a:t>unsupervised learning</a:t>
            </a:r>
            <a:r>
              <a:rPr lang="en-US" sz="1600" dirty="0" smtClean="0"/>
              <a:t>)</a:t>
            </a:r>
            <a:endParaRPr lang="en-US" sz="1600" dirty="0"/>
          </a:p>
          <a:p>
            <a:pPr lvl="1"/>
            <a:endParaRPr lang="en-US" sz="1600" dirty="0"/>
          </a:p>
          <a:p>
            <a:pPr lvl="1"/>
            <a:r>
              <a:rPr lang="en-US" sz="1600" dirty="0"/>
              <a:t>CNN learns the spatial relations of images which are the features that will be used for clustering the graphs. CNN also learns the hierarchical relation of the graphs for classification purpose. </a:t>
            </a:r>
          </a:p>
          <a:p>
            <a:pPr lvl="1"/>
            <a:endParaRPr lang="en-US" sz="1600" dirty="0" smtClean="0"/>
          </a:p>
          <a:p>
            <a:pPr>
              <a:buFont typeface="Arial" panose="020B0604020202020204" pitchFamily="34" charset="0"/>
              <a:buChar char="•"/>
            </a:pPr>
            <a:r>
              <a:rPr lang="en-US" sz="1800" b="1" dirty="0" smtClean="0"/>
              <a:t>CNN Visualizer</a:t>
            </a:r>
            <a:r>
              <a:rPr lang="en-US" sz="1800" dirty="0" smtClean="0"/>
              <a:t>: visualization </a:t>
            </a:r>
            <a:r>
              <a:rPr lang="en-US" sz="1800" dirty="0"/>
              <a:t>techniques </a:t>
            </a:r>
            <a:r>
              <a:rPr lang="en-US" sz="1800" dirty="0" smtClean="0"/>
              <a:t>to see </a:t>
            </a:r>
            <a:r>
              <a:rPr lang="en-US" sz="1800" dirty="0"/>
              <a:t>the </a:t>
            </a:r>
            <a:r>
              <a:rPr lang="en-US" sz="1800" dirty="0" smtClean="0"/>
              <a:t>captured </a:t>
            </a:r>
            <a:r>
              <a:rPr lang="en-US" sz="1800" dirty="0"/>
              <a:t>patterns in </a:t>
            </a:r>
            <a:r>
              <a:rPr lang="en-US" sz="1800" b="1" dirty="0">
                <a:solidFill>
                  <a:srgbClr val="0070C0"/>
                </a:solidFill>
              </a:rPr>
              <a:t>different </a:t>
            </a:r>
            <a:r>
              <a:rPr lang="en-US" sz="1800" b="1" dirty="0" smtClean="0">
                <a:solidFill>
                  <a:srgbClr val="0070C0"/>
                </a:solidFill>
              </a:rPr>
              <a:t>layers of the CNN model</a:t>
            </a:r>
            <a:r>
              <a:rPr lang="en-US" sz="1800" dirty="0" smtClean="0"/>
              <a:t> </a:t>
            </a:r>
            <a:r>
              <a:rPr lang="en-US" sz="1800" dirty="0"/>
              <a:t>and hence, </a:t>
            </a:r>
            <a:r>
              <a:rPr lang="en-US" sz="1800" dirty="0" smtClean="0"/>
              <a:t>help to understand </a:t>
            </a:r>
            <a:r>
              <a:rPr lang="en-US" sz="1800" dirty="0"/>
              <a:t>the models.</a:t>
            </a:r>
          </a:p>
          <a:p>
            <a:pPr marL="0" lvl="0" indent="0"/>
            <a:endParaRPr lang="en-US" sz="1800" dirty="0"/>
          </a:p>
        </p:txBody>
      </p:sp>
    </p:spTree>
    <p:extLst>
      <p:ext uri="{BB962C8B-B14F-4D97-AF65-F5344CB8AC3E}">
        <p14:creationId xmlns:p14="http://schemas.microsoft.com/office/powerpoint/2010/main" val="41057530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fontScale="90000"/>
          </a:bodyPr>
          <a:lstStyle/>
          <a:p>
            <a:r>
              <a:rPr lang="en-US" dirty="0"/>
              <a:t>Trading Strategies – Reinforcement Learning</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price movement: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smtClean="0">
                <a:solidFill>
                  <a:srgbClr val="0070C0"/>
                </a:solidFill>
              </a:rPr>
              <a:t>No </a:t>
            </a:r>
            <a:r>
              <a:rPr lang="en-US" sz="1600" b="1" dirty="0">
                <a:solidFill>
                  <a:srgbClr val="0070C0"/>
                </a:solidFill>
              </a:rPr>
              <a:t>liquidity </a:t>
            </a:r>
            <a:r>
              <a:rPr lang="en-US" sz="1600" dirty="0"/>
              <a:t>in the best order book levels, network latencies, and fees, none of which the supervised model could take into account.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on</a:t>
            </a:r>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3712649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640960" cy="187220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Empirically based on the training and testing accuracy from the trained model </a:t>
            </a:r>
            <a:endParaRPr lang="en-US" sz="1600" dirty="0"/>
          </a:p>
          <a:p>
            <a:endParaRPr lang="en-US" sz="1600" dirty="0"/>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878230173"/>
              </p:ext>
            </p:extLst>
          </p:nvPr>
        </p:nvGraphicFramePr>
        <p:xfrm>
          <a:off x="827584" y="2619002"/>
          <a:ext cx="7272808" cy="2356094"/>
        </p:xfrm>
        <a:graphic>
          <a:graphicData uri="http://schemas.openxmlformats.org/drawingml/2006/table">
            <a:tbl>
              <a:tblPr firstRow="1" bandRow="1">
                <a:tableStyleId>{5C22544A-7EE6-4342-B048-85BDC9FD1C3A}</a:tableStyleId>
              </a:tblPr>
              <a:tblGrid>
                <a:gridCol w="1818202"/>
                <a:gridCol w="1494166"/>
                <a:gridCol w="1584176"/>
                <a:gridCol w="2376264"/>
              </a:tblGrid>
              <a:tr h="477007">
                <a:tc>
                  <a:txBody>
                    <a:bodyPr/>
                    <a:lstStyle/>
                    <a:p>
                      <a:r>
                        <a:rPr lang="en-US" sz="1600" dirty="0" smtClean="0"/>
                        <a:t>Accuracy</a:t>
                      </a:r>
                      <a:endParaRPr lang="en-US" sz="1600" dirty="0"/>
                    </a:p>
                  </a:txBody>
                  <a:tcPr/>
                </a:tc>
                <a:tc>
                  <a:txBody>
                    <a:bodyPr/>
                    <a:lstStyle/>
                    <a:p>
                      <a:r>
                        <a:rPr lang="en-US" sz="1600" dirty="0" smtClean="0"/>
                        <a:t>Training </a:t>
                      </a:r>
                      <a:endParaRPr lang="en-US" sz="1600" dirty="0"/>
                    </a:p>
                  </a:txBody>
                  <a:tcPr/>
                </a:tc>
                <a:tc>
                  <a:txBody>
                    <a:bodyPr/>
                    <a:lstStyle/>
                    <a:p>
                      <a:r>
                        <a:rPr lang="en-US" sz="1600" dirty="0" smtClean="0"/>
                        <a:t>Testing</a:t>
                      </a:r>
                      <a:endParaRPr lang="en-US" sz="1600" dirty="0"/>
                    </a:p>
                  </a:txBody>
                  <a:tcPr/>
                </a:tc>
                <a:tc>
                  <a:txBody>
                    <a:bodyPr/>
                    <a:lstStyle/>
                    <a:p>
                      <a:r>
                        <a:rPr lang="en-US" sz="1600" dirty="0" smtClean="0"/>
                        <a:t>Possible Solutions</a:t>
                      </a:r>
                      <a:endParaRPr lang="en-US" sz="1600" dirty="0"/>
                    </a:p>
                  </a:txBody>
                  <a:tcPr/>
                </a:tc>
              </a:tr>
              <a:tr h="477007">
                <a:tc>
                  <a:txBody>
                    <a:bodyPr/>
                    <a:lstStyle/>
                    <a:p>
                      <a:r>
                        <a:rPr lang="en-US" sz="1600" dirty="0" smtClean="0"/>
                        <a:t>Under fit</a:t>
                      </a:r>
                      <a:endParaRPr lang="en-US" sz="1600" dirty="0"/>
                    </a:p>
                  </a:txBody>
                  <a:tcPr/>
                </a:tc>
                <a:tc>
                  <a:txBody>
                    <a:bodyPr/>
                    <a:lstStyle/>
                    <a:p>
                      <a:r>
                        <a:rPr lang="en-US" sz="1600" dirty="0" smtClean="0"/>
                        <a:t>Low</a:t>
                      </a:r>
                      <a:endParaRPr lang="en-US" sz="1600" dirty="0"/>
                    </a:p>
                  </a:txBody>
                  <a:tcPr/>
                </a:tc>
                <a:tc>
                  <a:txBody>
                    <a:bodyPr/>
                    <a:lstStyle/>
                    <a:p>
                      <a:r>
                        <a:rPr lang="en-US" sz="1600" dirty="0" smtClean="0"/>
                        <a:t>Low</a:t>
                      </a:r>
                      <a:endParaRPr lang="en-US" sz="1600" dirty="0"/>
                    </a:p>
                  </a:txBody>
                  <a:tcPr/>
                </a:tc>
                <a:tc>
                  <a:txBody>
                    <a:bodyPr/>
                    <a:lstStyle/>
                    <a:p>
                      <a:r>
                        <a:rPr lang="en-US" sz="1600" dirty="0" smtClean="0"/>
                        <a:t>Increase the capacity of the model</a:t>
                      </a:r>
                    </a:p>
                    <a:p>
                      <a:endParaRPr lang="en-US" sz="1600" dirty="0"/>
                    </a:p>
                  </a:txBody>
                  <a:tcPr/>
                </a:tc>
              </a:tr>
              <a:tr h="477007">
                <a:tc>
                  <a:txBody>
                    <a:bodyPr/>
                    <a:lstStyle/>
                    <a:p>
                      <a:r>
                        <a:rPr lang="en-US" sz="1600" dirty="0" smtClean="0"/>
                        <a:t>Over fit</a:t>
                      </a:r>
                      <a:endParaRPr lang="en-US" sz="1600" dirty="0"/>
                    </a:p>
                  </a:txBody>
                  <a:tcPr/>
                </a:tc>
                <a:tc>
                  <a:txBody>
                    <a:bodyPr/>
                    <a:lstStyle/>
                    <a:p>
                      <a:r>
                        <a:rPr lang="en-US" sz="1600" dirty="0" smtClean="0"/>
                        <a:t>High</a:t>
                      </a:r>
                      <a:endParaRPr lang="en-US" sz="1600" dirty="0"/>
                    </a:p>
                  </a:txBody>
                  <a:tcPr/>
                </a:tc>
                <a:tc>
                  <a:txBody>
                    <a:bodyPr/>
                    <a:lstStyle/>
                    <a:p>
                      <a:r>
                        <a:rPr lang="en-US" sz="1600" dirty="0" smtClean="0"/>
                        <a:t>Low</a:t>
                      </a:r>
                      <a:endParaRPr lang="en-US" sz="1600" dirty="0"/>
                    </a:p>
                  </a:txBody>
                  <a:tcPr/>
                </a:tc>
                <a:tc>
                  <a:txBody>
                    <a:bodyPr/>
                    <a:lstStyle/>
                    <a:p>
                      <a:r>
                        <a:rPr lang="en-US" sz="1600" dirty="0" smtClean="0"/>
                        <a:t>Add</a:t>
                      </a:r>
                      <a:r>
                        <a:rPr lang="en-US" sz="1600" baseline="0" dirty="0" smtClean="0"/>
                        <a:t> more features in the dataset</a:t>
                      </a:r>
                      <a:endParaRPr lang="en-US" sz="1600" dirty="0"/>
                    </a:p>
                  </a:txBody>
                  <a:tcPr/>
                </a:tc>
              </a:tr>
              <a:tr h="477007">
                <a:tc>
                  <a:txBody>
                    <a:bodyPr/>
                    <a:lstStyle/>
                    <a:p>
                      <a:r>
                        <a:rPr lang="en-US" sz="1600" dirty="0" smtClean="0"/>
                        <a:t>Just fit</a:t>
                      </a:r>
                      <a:endParaRPr lang="en-US" sz="1600" dirty="0"/>
                    </a:p>
                  </a:txBody>
                  <a:tcPr/>
                </a:tc>
                <a:tc>
                  <a:txBody>
                    <a:bodyPr/>
                    <a:lstStyle/>
                    <a:p>
                      <a:r>
                        <a:rPr lang="en-US" sz="1600" dirty="0" smtClean="0"/>
                        <a:t>High</a:t>
                      </a:r>
                      <a:endParaRPr lang="en-US" sz="1600" dirty="0"/>
                    </a:p>
                  </a:txBody>
                  <a:tcPr/>
                </a:tc>
                <a:tc>
                  <a:txBody>
                    <a:bodyPr/>
                    <a:lstStyle/>
                    <a:p>
                      <a:r>
                        <a:rPr lang="en-US" sz="1600" dirty="0" smtClean="0"/>
                        <a:t>High</a:t>
                      </a:r>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35015071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fontScale="90000"/>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Reinforcement </a:t>
            </a:r>
            <a:r>
              <a:rPr lang="en-US" sz="1800" b="1" dirty="0"/>
              <a:t>Learning</a:t>
            </a:r>
          </a:p>
          <a:p>
            <a:pPr marL="0" indent="0"/>
            <a:r>
              <a:rPr lang="en-US" sz="1600" dirty="0">
                <a:hlinkClick r:id="rId2"/>
              </a:rPr>
              <a:t>http://www.wildml.com/2018/02/introduction-to-learning-to-trade-with-reinforcement-learning/</a:t>
            </a:r>
            <a:endParaRPr lang="en-US" sz="1600" dirty="0"/>
          </a:p>
          <a:p>
            <a:pPr marL="0" lvl="0" indent="0"/>
            <a:r>
              <a:rPr lang="en-US" sz="1600" dirty="0">
                <a:hlinkClick r:id="rId3"/>
              </a:rPr>
              <a:t>https://</a:t>
            </a:r>
            <a:r>
              <a:rPr lang="en-US" sz="1600" dirty="0" smtClean="0">
                <a:hlinkClick r:id="rId3"/>
              </a:rPr>
              <a:t>github.com/ucaiado/QLearning_Trading</a:t>
            </a:r>
            <a:endParaRPr lang="en-US" sz="1600" dirty="0" smtClean="0"/>
          </a:p>
          <a:p>
            <a:pPr marL="0" lvl="0" indent="0"/>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policy</a:t>
            </a:r>
            <a:r>
              <a:rPr lang="en-US" sz="1600" dirty="0"/>
              <a: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Environments</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Ability </a:t>
            </a:r>
            <a:r>
              <a:rPr lang="en-US" sz="1600" dirty="0"/>
              <a:t>to </a:t>
            </a:r>
            <a:r>
              <a:rPr lang="en-US" sz="1600" b="1" dirty="0">
                <a:solidFill>
                  <a:srgbClr val="0070C0"/>
                </a:solidFill>
              </a:rPr>
              <a:t>model other </a:t>
            </a:r>
            <a:r>
              <a:rPr lang="en-US" sz="1600" b="1" dirty="0" smtClean="0">
                <a:solidFill>
                  <a:srgbClr val="0070C0"/>
                </a:solidFill>
              </a:rPr>
              <a:t>agents</a:t>
            </a:r>
          </a:p>
          <a:p>
            <a:pPr marL="285750" lvl="0" indent="-285750">
              <a:buFont typeface="Arial" panose="020B0604020202020204" pitchFamily="34" charset="0"/>
              <a:buChar char="•"/>
            </a:pPr>
            <a:endParaRPr lang="en-US" sz="1600" dirty="0"/>
          </a:p>
          <a:p>
            <a:pPr marL="0" lvl="0" indent="0"/>
            <a:endParaRPr lang="en-US" sz="1600" dirty="0" smtClean="0"/>
          </a:p>
          <a:p>
            <a:pPr marL="0" lvl="0" indent="0"/>
            <a:endParaRPr lang="en-US" sz="1600" dirty="0"/>
          </a:p>
        </p:txBody>
      </p:sp>
    </p:spTree>
    <p:extLst>
      <p:ext uri="{BB962C8B-B14F-4D97-AF65-F5344CB8AC3E}">
        <p14:creationId xmlns:p14="http://schemas.microsoft.com/office/powerpoint/2010/main" val="21952432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fontScale="90000"/>
          </a:bodyPr>
          <a:lstStyle/>
          <a:p>
            <a:r>
              <a:rPr lang="en-US" dirty="0"/>
              <a:t>Trading </a:t>
            </a:r>
            <a:r>
              <a:rPr lang="en-US" dirty="0" smtClean="0"/>
              <a:t>Strategies – Reinforcement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Deep </a:t>
            </a:r>
            <a:r>
              <a:rPr lang="en-US" sz="1600" b="1" dirty="0"/>
              <a:t>Q </a:t>
            </a:r>
            <a:r>
              <a:rPr lang="en-US" sz="1600" b="1" dirty="0" smtClean="0"/>
              <a:t>trading</a:t>
            </a:r>
            <a:r>
              <a:rPr lang="en-US" sz="1600" dirty="0" smtClean="0"/>
              <a:t>: </a:t>
            </a:r>
            <a:r>
              <a:rPr lang="en-US" sz="1600" dirty="0" smtClean="0">
                <a:hlinkClick r:id="rId2"/>
              </a:rPr>
              <a:t>http</a:t>
            </a:r>
            <a:r>
              <a:rPr lang="en-US" sz="1600" dirty="0">
                <a:hlinkClick r:id="rId2"/>
              </a:rPr>
              <a:t>://</a:t>
            </a:r>
            <a:r>
              <a:rPr lang="en-US" sz="1600" dirty="0" smtClean="0">
                <a:hlinkClick r:id="rId2"/>
              </a:rPr>
              <a:t>cslt.riit.tsinghua.edu.cn/mediawiki/images/5/5f/Dtq.pdf</a:t>
            </a:r>
            <a:endParaRPr lang="en-US" sz="1600" dirty="0" smtClean="0"/>
          </a:p>
          <a:p>
            <a:pPr>
              <a:buFont typeface="Arial" panose="020B0604020202020204" pitchFamily="34" charset="0"/>
              <a:buChar char="•"/>
            </a:pPr>
            <a:endParaRPr lang="en-US" sz="1600" dirty="0" smtClean="0"/>
          </a:p>
          <a:p>
            <a:pPr lvl="1"/>
            <a:r>
              <a:rPr lang="en-US" sz="1600" b="1" dirty="0">
                <a:solidFill>
                  <a:srgbClr val="0070C0"/>
                </a:solidFill>
              </a:rPr>
              <a:t>reinforcement learning (RL</a:t>
            </a:r>
            <a:r>
              <a:rPr lang="en-US" sz="1600" b="1" dirty="0" smtClean="0">
                <a:solidFill>
                  <a:srgbClr val="0070C0"/>
                </a:solidFill>
              </a:rPr>
              <a:t>) and </a:t>
            </a:r>
            <a:r>
              <a:rPr lang="en-US" sz="1600" b="1" dirty="0">
                <a:solidFill>
                  <a:srgbClr val="0070C0"/>
                </a:solidFill>
              </a:rPr>
              <a:t>Q-learning</a:t>
            </a:r>
            <a:r>
              <a:rPr lang="en-US" sz="1600" dirty="0"/>
              <a:t>, can learn </a:t>
            </a:r>
            <a:r>
              <a:rPr lang="en-US" sz="1600" dirty="0" smtClean="0"/>
              <a:t>decision rules </a:t>
            </a:r>
            <a:r>
              <a:rPr lang="en-US" sz="1600" dirty="0"/>
              <a:t>directly with reasonable </a:t>
            </a:r>
            <a:r>
              <a:rPr lang="en-US" sz="1600" dirty="0" smtClean="0"/>
              <a:t>rewards/punishments</a:t>
            </a:r>
            <a:endParaRPr lang="en-US" sz="1600" dirty="0"/>
          </a:p>
          <a:p>
            <a:pPr lvl="1"/>
            <a:endParaRPr lang="en-US" sz="1600" dirty="0" smtClean="0"/>
          </a:p>
          <a:p>
            <a:pPr lvl="1"/>
            <a:r>
              <a:rPr lang="en-US" sz="1600" dirty="0" smtClean="0"/>
              <a:t>has </a:t>
            </a:r>
            <a:r>
              <a:rPr lang="en-US" sz="1600" dirty="0"/>
              <a:t>been successfully applied to some challenging tasks like </a:t>
            </a:r>
            <a:r>
              <a:rPr lang="en-US" sz="1600" dirty="0" smtClean="0"/>
              <a:t>game playing </a:t>
            </a:r>
            <a:r>
              <a:rPr lang="en-US" sz="1600" dirty="0"/>
              <a:t>and robot motion. </a:t>
            </a:r>
            <a:endParaRPr lang="en-US" sz="1600" dirty="0" smtClean="0"/>
          </a:p>
          <a:p>
            <a:pPr lvl="1"/>
            <a:endParaRPr lang="en-US" sz="1600" dirty="0" smtClean="0"/>
          </a:p>
          <a:p>
            <a:pPr lvl="1"/>
            <a:r>
              <a:rPr lang="en-US" sz="1600" dirty="0" smtClean="0"/>
              <a:t>automatically determine </a:t>
            </a:r>
            <a:r>
              <a:rPr lang="en-US" sz="1600" b="1" dirty="0" smtClean="0">
                <a:solidFill>
                  <a:srgbClr val="0070C0"/>
                </a:solidFill>
              </a:rPr>
              <a:t>what </a:t>
            </a:r>
            <a:r>
              <a:rPr lang="en-US" sz="1600" b="1" dirty="0">
                <a:solidFill>
                  <a:srgbClr val="0070C0"/>
                </a:solidFill>
              </a:rPr>
              <a:t>position to hold at each trading time</a:t>
            </a:r>
            <a:r>
              <a:rPr lang="en-US" sz="1600" dirty="0"/>
              <a:t>. </a:t>
            </a:r>
            <a:endParaRPr lang="en-US" sz="1600" dirty="0" smtClean="0"/>
          </a:p>
          <a:p>
            <a:pPr lvl="1"/>
            <a:endParaRPr lang="en-US" sz="1600" dirty="0" smtClean="0"/>
          </a:p>
          <a:p>
            <a:pPr marL="457200" lvl="1" indent="0">
              <a:buNone/>
            </a:pPr>
            <a:endParaRPr lang="en-US" sz="1600" dirty="0" smtClean="0"/>
          </a:p>
          <a:p>
            <a:pPr>
              <a:buFont typeface="Arial" panose="020B0604020202020204" pitchFamily="34" charset="0"/>
              <a:buChar char="•"/>
            </a:pPr>
            <a:r>
              <a:rPr lang="en-US" sz="1600" b="1" dirty="0"/>
              <a:t>Deep Stock Representation Learning</a:t>
            </a:r>
            <a:r>
              <a:rPr lang="en-US" sz="1600" dirty="0"/>
              <a:t>: From Candlestick Charts to Investment </a:t>
            </a:r>
            <a:r>
              <a:rPr lang="en-US" sz="1600" dirty="0" smtClean="0"/>
              <a:t>Decisions: </a:t>
            </a:r>
            <a:r>
              <a:rPr lang="en-US" sz="1600" dirty="0" smtClean="0">
                <a:hlinkClick r:id="rId3"/>
              </a:rPr>
              <a:t>https</a:t>
            </a:r>
            <a:r>
              <a:rPr lang="en-US" sz="1600" dirty="0">
                <a:hlinkClick r:id="rId3"/>
              </a:rPr>
              <a:t>://</a:t>
            </a:r>
            <a:r>
              <a:rPr lang="en-US" sz="1600" dirty="0" smtClean="0">
                <a:hlinkClick r:id="rId3"/>
              </a:rPr>
              <a:t>arxiv.org/abs/1709.03803</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1788890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68921" y="1674862"/>
            <a:ext cx="5369979" cy="29786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360" t="4167" r="17410"/>
          <a:stretch/>
        </p:blipFill>
        <p:spPr>
          <a:xfrm>
            <a:off x="5148064" y="2780928"/>
            <a:ext cx="3762375" cy="3312368"/>
          </a:xfrm>
          <a:prstGeom prst="rect">
            <a:avLst/>
          </a:prstGeom>
        </p:spPr>
      </p:pic>
    </p:spTree>
    <p:extLst>
      <p:ext uri="{BB962C8B-B14F-4D97-AF65-F5344CB8AC3E}">
        <p14:creationId xmlns:p14="http://schemas.microsoft.com/office/powerpoint/2010/main" val="35267233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Historical </a:t>
            </a:r>
            <a:r>
              <a:rPr lang="en-US" sz="1800" b="1" dirty="0"/>
              <a:t>market data </a:t>
            </a:r>
            <a:r>
              <a:rPr lang="en-US" sz="1800" b="1" dirty="0" smtClean="0"/>
              <a:t>cost</a:t>
            </a:r>
            <a:r>
              <a:rPr lang="en-US" sz="1800" dirty="0" smtClean="0"/>
              <a:t>: used for model training and back testing. It is expensive to buy historical data (especially </a:t>
            </a:r>
            <a:r>
              <a:rPr lang="en-US" sz="1800" b="1" dirty="0" smtClean="0">
                <a:solidFill>
                  <a:srgbClr val="0070C0"/>
                </a:solidFill>
              </a:rPr>
              <a:t>tick data</a:t>
            </a:r>
            <a:r>
              <a:rPr lang="en-US" sz="1800" dirty="0" smtClean="0"/>
              <a:t>). But Deep learning is a </a:t>
            </a:r>
            <a:r>
              <a:rPr lang="en-US" sz="1800" b="1" dirty="0">
                <a:solidFill>
                  <a:srgbClr val="00B050"/>
                </a:solidFill>
              </a:rPr>
              <a:t>data hungry </a:t>
            </a:r>
            <a:r>
              <a:rPr lang="en-US" sz="1800" dirty="0" smtClean="0"/>
              <a:t>model and need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Infrastructure </a:t>
            </a:r>
            <a:r>
              <a:rPr lang="en-US" sz="1800" b="1" dirty="0"/>
              <a:t>cost</a:t>
            </a:r>
            <a:r>
              <a:rPr lang="en-US" sz="1800" dirty="0"/>
              <a:t>: </a:t>
            </a:r>
            <a:r>
              <a:rPr lang="en-US" sz="1800" b="1" dirty="0">
                <a:solidFill>
                  <a:srgbClr val="0070C0"/>
                </a:solidFill>
              </a:rPr>
              <a:t>low latency</a:t>
            </a:r>
            <a:r>
              <a:rPr lang="en-US" sz="1800" dirty="0"/>
              <a:t> trading requires fast (and hence expensive) market data </a:t>
            </a:r>
            <a:r>
              <a:rPr lang="en-US" sz="1800" dirty="0" smtClean="0"/>
              <a:t>(e.g. </a:t>
            </a:r>
            <a:r>
              <a:rPr lang="en-US" sz="1800" dirty="0" err="1" smtClean="0"/>
              <a:t>colo</a:t>
            </a:r>
            <a:r>
              <a:rPr lang="en-US" sz="1800" dirty="0" smtClean="0"/>
              <a:t> exchange market data feed caused ~HK 80K per month) and </a:t>
            </a:r>
            <a:r>
              <a:rPr lang="en-US" sz="1800" dirty="0"/>
              <a:t>trading infrastructure</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Transaction costs</a:t>
            </a:r>
            <a:r>
              <a:rPr lang="en-US" sz="1800" dirty="0" smtClean="0"/>
              <a:t>: quant trading has </a:t>
            </a:r>
            <a:r>
              <a:rPr lang="en-US" sz="1800" b="1" dirty="0" smtClean="0">
                <a:solidFill>
                  <a:srgbClr val="0070C0"/>
                </a:solidFill>
              </a:rPr>
              <a:t>high number of transactions </a:t>
            </a:r>
            <a:r>
              <a:rPr lang="en-US" sz="1800" dirty="0" smtClean="0"/>
              <a:t>that amount to large commission fees that eats up the profile</a:t>
            </a: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93487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a:t>
            </a:r>
            <a:r>
              <a:rPr lang="en-US" sz="1800" smtClean="0"/>
              <a:t>vs </a:t>
            </a:r>
            <a:r>
              <a:rPr lang="en-US" sz="1800" smtClean="0">
                <a:hlinkClick r:id="rId2"/>
              </a:rPr>
              <a:t>World </a:t>
            </a:r>
            <a:r>
              <a:rPr lang="en-US" sz="1800" dirty="0">
                <a:hlinkClick r:id="rId2"/>
              </a:rPr>
              <a:t>Cup Prediction </a:t>
            </a:r>
            <a:r>
              <a:rPr lang="en-US" sz="1800" dirty="0" smtClean="0"/>
              <a:t>vs </a:t>
            </a:r>
            <a:r>
              <a:rPr lang="en-US" sz="1800" dirty="0"/>
              <a:t>Weather Forecast</a:t>
            </a:r>
          </a:p>
          <a:p>
            <a:pPr marL="0" indent="0"/>
            <a:endParaRPr lang="en-US" sz="1800" dirty="0" smtClean="0"/>
          </a:p>
          <a:p>
            <a:pPr marL="0" indent="0"/>
            <a:r>
              <a:rPr lang="en-US" sz="1800" dirty="0" smtClean="0"/>
              <a:t>Compare Weather forecast to Stock Price forecast as both are </a:t>
            </a:r>
            <a:r>
              <a:rPr lang="en-US" sz="1800" b="1" dirty="0" smtClean="0">
                <a:solidFill>
                  <a:srgbClr val="0070C0"/>
                </a:solidFill>
              </a:rPr>
              <a:t>time-series</a:t>
            </a:r>
            <a:r>
              <a:rPr lang="en-US" sz="1800" dirty="0" smtClean="0"/>
              <a:t> based</a:t>
            </a: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55704203"/>
              </p:ext>
            </p:extLst>
          </p:nvPr>
        </p:nvGraphicFramePr>
        <p:xfrm>
          <a:off x="395536" y="2903524"/>
          <a:ext cx="8208912" cy="2901740"/>
        </p:xfrm>
        <a:graphic>
          <a:graphicData uri="http://schemas.openxmlformats.org/drawingml/2006/table">
            <a:tbl>
              <a:tblPr firstRow="1" bandRow="1">
                <a:tableStyleId>{21E4AEA4-8DFA-4A89-87EB-49C32662AFE0}</a:tableStyleId>
              </a:tblPr>
              <a:tblGrid>
                <a:gridCol w="2304256"/>
                <a:gridCol w="2880320"/>
                <a:gridCol w="3024336"/>
              </a:tblGrid>
              <a:tr h="382599">
                <a:tc>
                  <a:txBody>
                    <a:bodyPr/>
                    <a:lstStyle/>
                    <a:p>
                      <a:endParaRPr lang="en-US" dirty="0"/>
                    </a:p>
                  </a:txBody>
                  <a:tcPr/>
                </a:tc>
                <a:tc>
                  <a:txBody>
                    <a:bodyPr/>
                    <a:lstStyle/>
                    <a:p>
                      <a:r>
                        <a:rPr lang="en-US" dirty="0" smtClean="0"/>
                        <a:t>Weather</a:t>
                      </a:r>
                      <a:endParaRPr lang="en-US" dirty="0"/>
                    </a:p>
                  </a:txBody>
                  <a:tcPr/>
                </a:tc>
                <a:tc>
                  <a:txBody>
                    <a:bodyPr/>
                    <a:lstStyle/>
                    <a:p>
                      <a:r>
                        <a:rPr lang="en-US" dirty="0" smtClean="0"/>
                        <a:t>Stock Price </a:t>
                      </a:r>
                      <a:endParaRPr lang="en-US" dirty="0"/>
                    </a:p>
                  </a:txBody>
                  <a:tcPr/>
                </a:tc>
              </a:tr>
              <a:tr h="697521">
                <a:tc>
                  <a:txBody>
                    <a:bodyPr/>
                    <a:lstStyle/>
                    <a:p>
                      <a:r>
                        <a:rPr lang="en-US" sz="1600" b="1" dirty="0" smtClean="0"/>
                        <a:t>Seasonality </a:t>
                      </a:r>
                    </a:p>
                  </a:txBody>
                  <a:tcPr/>
                </a:tc>
                <a:tc>
                  <a:txBody>
                    <a:bodyPr/>
                    <a:lstStyle/>
                    <a:p>
                      <a:r>
                        <a:rPr lang="en-US" sz="1400" dirty="0" smtClean="0"/>
                        <a:t>Yes,</a:t>
                      </a:r>
                      <a:r>
                        <a:rPr lang="en-US" sz="1400" baseline="0" dirty="0" smtClean="0"/>
                        <a:t> strong auto-correlation to due seasonal patterns</a:t>
                      </a:r>
                      <a:endParaRPr lang="en-US" sz="1400" dirty="0"/>
                    </a:p>
                  </a:txBody>
                  <a:tcPr/>
                </a:tc>
                <a:tc>
                  <a:txBody>
                    <a:bodyPr/>
                    <a:lstStyle/>
                    <a:p>
                      <a:r>
                        <a:rPr lang="en-US" sz="1400" dirty="0" smtClean="0"/>
                        <a:t>History repeat</a:t>
                      </a:r>
                      <a:r>
                        <a:rPr lang="en-US" sz="1400" baseline="0" dirty="0" smtClean="0"/>
                        <a:t> itself?</a:t>
                      </a:r>
                      <a:endParaRPr lang="en-US" sz="1400" dirty="0"/>
                    </a:p>
                  </a:txBody>
                  <a:tcPr/>
                </a:tc>
              </a:tr>
              <a:tr h="720080">
                <a:tc>
                  <a:txBody>
                    <a:bodyPr/>
                    <a:lstStyle/>
                    <a:p>
                      <a:r>
                        <a:rPr lang="en-US" sz="1600" b="1" dirty="0" smtClean="0"/>
                        <a:t>Causality</a:t>
                      </a:r>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r>
                        <a:rPr lang="en-US" sz="1400" dirty="0" smtClean="0"/>
                        <a:t>Historical</a:t>
                      </a:r>
                      <a:r>
                        <a:rPr lang="en-US" sz="1400" baseline="0" dirty="0" smtClean="0"/>
                        <a:t> price, news, sentiment?</a:t>
                      </a:r>
                      <a:endParaRPr lang="en-US" sz="1400" dirty="0"/>
                    </a:p>
                  </a:txBody>
                  <a:tcPr/>
                </a:tc>
              </a:tr>
              <a:tr h="504056">
                <a:tc>
                  <a:txBody>
                    <a:bodyPr/>
                    <a:lstStyle/>
                    <a:p>
                      <a:r>
                        <a:rPr lang="en-US" sz="1600" b="1" dirty="0" smtClean="0"/>
                        <a:t>Signal to noise</a:t>
                      </a:r>
                      <a:endParaRPr lang="en-US" sz="1600" b="1"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r>
              <a:tr h="597484">
                <a:tc>
                  <a:txBody>
                    <a:bodyPr/>
                    <a:lstStyle/>
                    <a:p>
                      <a:r>
                        <a:rPr lang="en-US" sz="1600" b="1" dirty="0" smtClean="0"/>
                        <a:t>Regime Switching</a:t>
                      </a:r>
                      <a:endParaRPr lang="en-US" sz="1600" b="1" dirty="0"/>
                    </a:p>
                  </a:txBody>
                  <a:tcPr/>
                </a:tc>
                <a:tc>
                  <a:txBody>
                    <a:bodyPr/>
                    <a:lstStyle/>
                    <a:p>
                      <a:r>
                        <a:rPr lang="en-US" sz="1400" dirty="0" smtClean="0"/>
                        <a:t>Global Warming</a:t>
                      </a:r>
                      <a:endParaRPr lang="en-US" sz="1400" dirty="0"/>
                    </a:p>
                  </a:txBody>
                  <a:tcPr/>
                </a:tc>
                <a:tc>
                  <a:txBody>
                    <a:bodyPr/>
                    <a:lstStyle/>
                    <a:p>
                      <a:r>
                        <a:rPr lang="en-US" sz="1400" dirty="0" smtClean="0"/>
                        <a:t>Bull/Bear, Macroeconomics,</a:t>
                      </a:r>
                      <a:r>
                        <a:rPr lang="en-US" sz="1400" baseline="0" dirty="0" smtClean="0"/>
                        <a:t> technologies</a:t>
                      </a:r>
                      <a:endParaRPr lang="en-US" sz="1400" dirty="0"/>
                    </a:p>
                  </a:txBody>
                  <a:tcPr/>
                </a:tc>
              </a:tr>
            </a:tbl>
          </a:graphicData>
        </a:graphic>
      </p:graphicFrame>
    </p:spTree>
    <p:extLst>
      <p:ext uri="{BB962C8B-B14F-4D97-AF65-F5344CB8AC3E}">
        <p14:creationId xmlns:p14="http://schemas.microsoft.com/office/powerpoint/2010/main" val="8740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Data and Features</a:t>
            </a:r>
            <a:r>
              <a:rPr lang="en-US" sz="1800" dirty="0" smtClean="0"/>
              <a:t>: Too less data (not able to explain) may suffer </a:t>
            </a:r>
            <a:r>
              <a:rPr lang="en-US" sz="1800" b="1" dirty="0" smtClean="0">
                <a:solidFill>
                  <a:srgbClr val="0070C0"/>
                </a:solidFill>
              </a:rPr>
              <a:t>curse </a:t>
            </a:r>
            <a:r>
              <a:rPr lang="en-US" sz="1800" b="1" dirty="0">
                <a:solidFill>
                  <a:srgbClr val="0070C0"/>
                </a:solidFill>
              </a:rPr>
              <a:t>of dimensionality</a:t>
            </a:r>
            <a:r>
              <a:rPr lang="en-US" sz="1800" dirty="0"/>
              <a:t> </a:t>
            </a:r>
            <a:r>
              <a:rPr lang="en-US" sz="1800" dirty="0" smtClean="0"/>
              <a:t>(e.g. SVM kernel function) where </a:t>
            </a:r>
            <a:r>
              <a:rPr lang="en-US" sz="1800" dirty="0"/>
              <a:t>the prediction </a:t>
            </a:r>
            <a:r>
              <a:rPr lang="en-US" sz="1800" b="1" dirty="0">
                <a:solidFill>
                  <a:srgbClr val="0070C0"/>
                </a:solidFill>
              </a:rPr>
              <a:t>lack statistical significance</a:t>
            </a:r>
            <a:r>
              <a:rPr lang="en-US" sz="1800" dirty="0"/>
              <a:t>. </a:t>
            </a:r>
            <a:r>
              <a:rPr lang="en-US" sz="1800" dirty="0" smtClean="0"/>
              <a:t>Or too much data (noise?) and financial data is traditionally with very </a:t>
            </a:r>
            <a:r>
              <a:rPr lang="en-US" sz="1800" b="1" dirty="0" smtClean="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3284984"/>
            <a:ext cx="4261625"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069" y="3311894"/>
            <a:ext cx="4213363" cy="234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88117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Correlation </a:t>
            </a:r>
            <a:r>
              <a:rPr lang="en-US" sz="1800" b="1" dirty="0"/>
              <a:t>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smtClean="0">
              <a:solidFill>
                <a:srgbClr val="00B050"/>
              </a:solidFill>
            </a:endParaRPr>
          </a:p>
          <a:p>
            <a:pPr>
              <a:buFont typeface="Arial" panose="020B0604020202020204" pitchFamily="34" charset="0"/>
              <a:buChar char="•"/>
            </a:pPr>
            <a:endParaRPr lang="en-US" sz="1800" b="1" dirty="0" smtClean="0"/>
          </a:p>
          <a:p>
            <a:pPr marL="0" indent="0"/>
            <a:endParaRPr lang="en-US" sz="1600" dirty="0"/>
          </a:p>
          <a:p>
            <a:pPr marL="0" indent="0"/>
            <a:r>
              <a:rPr lang="en-US" sz="1600" b="1" dirty="0" smtClean="0"/>
              <a:t>Example</a:t>
            </a:r>
            <a:r>
              <a:rPr lang="en-US" sz="1600" dirty="0" smtClean="0"/>
              <a:t>: HSBC and Bank of China is correlated (banking sector) </a:t>
            </a:r>
          </a:p>
          <a:p>
            <a:pPr marL="285750" indent="-285750">
              <a:buFont typeface="Arial" panose="020B0604020202020204" pitchFamily="34" charset="0"/>
              <a:buChar char="•"/>
            </a:pPr>
            <a:r>
              <a:rPr lang="en-US" sz="1600" dirty="0" smtClean="0"/>
              <a:t>Scenario 1: Interest Rate rise</a:t>
            </a:r>
          </a:p>
          <a:p>
            <a:pPr marL="285750" indent="-285750">
              <a:buFont typeface="Arial" panose="020B0604020202020204" pitchFamily="34" charset="0"/>
              <a:buChar char="•"/>
            </a:pPr>
            <a:r>
              <a:rPr lang="en-US" sz="1600" dirty="0"/>
              <a:t>Scenario </a:t>
            </a:r>
            <a:r>
              <a:rPr lang="en-US" sz="1600" dirty="0" smtClean="0"/>
              <a:t>2: Bank of China has a solid earning</a:t>
            </a:r>
          </a:p>
          <a:p>
            <a:pPr marL="285750" indent="-285750">
              <a:buFont typeface="Arial" panose="020B0604020202020204" pitchFamily="34" charset="0"/>
              <a:buChar char="•"/>
            </a:pPr>
            <a:endParaRPr lang="en-US" sz="1600" dirty="0"/>
          </a:p>
          <a:p>
            <a:pPr marL="0" indent="0"/>
            <a:endParaRPr lang="en-US" sz="1600" dirty="0" smtClean="0"/>
          </a:p>
          <a:p>
            <a:pPr marL="0" indent="0"/>
            <a:r>
              <a:rPr lang="en-US" sz="1600" b="1" dirty="0"/>
              <a:t>Stephen </a:t>
            </a:r>
            <a:r>
              <a:rPr lang="en-US" sz="1600" b="1" dirty="0" err="1"/>
              <a:t>Cucchiaro</a:t>
            </a:r>
            <a:r>
              <a:rPr lang="en-US" sz="1600" b="1" dirty="0"/>
              <a:t> (3edge): </a:t>
            </a:r>
            <a:r>
              <a:rPr lang="en-US" sz="1600" dirty="0"/>
              <a:t>“No scientist or engineer would ever use correlation analysis for analyzing a nonlinear complex system of interrelated variables,” he says, “because those </a:t>
            </a:r>
            <a:r>
              <a:rPr lang="en-US" sz="1600" b="1" dirty="0">
                <a:solidFill>
                  <a:srgbClr val="0070C0"/>
                </a:solidFill>
              </a:rPr>
              <a:t>correlations are often nothing more than statistical coincidences</a:t>
            </a:r>
            <a:r>
              <a:rPr lang="en-US" sz="1600" dirty="0"/>
              <a:t>, </a:t>
            </a:r>
            <a:r>
              <a:rPr lang="en-US" sz="1600" dirty="0">
                <a:solidFill>
                  <a:srgbClr val="0070C0"/>
                </a:solidFill>
              </a:rPr>
              <a:t>not true cause-and-effect relationships.</a:t>
            </a:r>
            <a:r>
              <a:rPr lang="en-US" sz="1600" dirty="0"/>
              <a:t>”</a:t>
            </a:r>
          </a:p>
          <a:p>
            <a:pPr marL="0" indent="0"/>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68508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Stochastic </a:t>
            </a:r>
            <a:r>
              <a:rPr lang="en-US" sz="1800" b="1" dirty="0"/>
              <a:t>(Randomness)</a:t>
            </a:r>
            <a:r>
              <a:rPr lang="en-US" sz="1800" dirty="0"/>
              <a:t>: </a:t>
            </a:r>
            <a:r>
              <a:rPr lang="en-US" sz="1800" b="1" dirty="0">
                <a:solidFill>
                  <a:srgbClr val="0070C0"/>
                </a:solidFill>
              </a:rPr>
              <a:t>confused supervised learning </a:t>
            </a:r>
            <a:r>
              <a:rPr lang="en-US" sz="1800" dirty="0"/>
              <a:t>model. Is trading really a random walk or we need more features (factors) to train the model</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Prediction timeframe</a:t>
            </a:r>
            <a:r>
              <a:rPr lang="en-US" sz="1800" dirty="0" smtClean="0"/>
              <a:t>: </a:t>
            </a:r>
            <a:r>
              <a:rPr lang="en-US" sz="1800" dirty="0"/>
              <a:t>longer </a:t>
            </a:r>
            <a:r>
              <a:rPr lang="en-US" sz="1800" dirty="0" smtClean="0"/>
              <a:t>term subjects </a:t>
            </a:r>
            <a:r>
              <a:rPr lang="en-US" sz="1800" dirty="0"/>
              <a:t>to (multiple) </a:t>
            </a:r>
            <a:r>
              <a:rPr lang="en-US" sz="1800" b="1" dirty="0">
                <a:solidFill>
                  <a:srgbClr val="0070C0"/>
                </a:solidFill>
              </a:rPr>
              <a:t>regime </a:t>
            </a:r>
            <a:r>
              <a:rPr lang="en-US" sz="1800" b="1" dirty="0" smtClean="0">
                <a:solidFill>
                  <a:srgbClr val="0070C0"/>
                </a:solidFill>
              </a:rPr>
              <a:t>switching. Shorter </a:t>
            </a:r>
            <a:r>
              <a:rPr lang="en-US" sz="1800" b="1" dirty="0">
                <a:solidFill>
                  <a:srgbClr val="0070C0"/>
                </a:solidFill>
              </a:rPr>
              <a:t>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 However, it can be used as </a:t>
            </a:r>
            <a:r>
              <a:rPr lang="en-US" sz="1800" b="1" dirty="0">
                <a:solidFill>
                  <a:srgbClr val="0070C0"/>
                </a:solidFill>
              </a:rPr>
              <a:t>entry/exit signals </a:t>
            </a:r>
            <a:r>
              <a:rPr lang="en-US" sz="1800" dirty="0" smtClean="0"/>
              <a:t>for the alpha generating strategy. </a:t>
            </a: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Processing Time</a:t>
            </a:r>
            <a:r>
              <a:rPr lang="en-US" sz="1800" dirty="0"/>
              <a:t>: spend </a:t>
            </a:r>
            <a:r>
              <a:rPr lang="en-US" sz="1800" b="1" dirty="0">
                <a:solidFill>
                  <a:srgbClr val="0070C0"/>
                </a:solidFill>
              </a:rPr>
              <a:t>80% of (active) time to prepare the data </a:t>
            </a:r>
            <a:r>
              <a:rPr lang="en-US" sz="1800" dirty="0"/>
              <a:t>correctly </a:t>
            </a:r>
            <a:r>
              <a:rPr lang="en-US" sz="1800" dirty="0" smtClean="0"/>
              <a:t>and which is </a:t>
            </a:r>
            <a:r>
              <a:rPr lang="en-US" sz="1800" b="1" dirty="0" smtClean="0">
                <a:solidFill>
                  <a:srgbClr val="0070C0"/>
                </a:solidFill>
              </a:rPr>
              <a:t>not too much fun</a:t>
            </a:r>
            <a:r>
              <a:rPr lang="en-US" sz="1800" dirty="0" smtClean="0"/>
              <a:t> (training </a:t>
            </a:r>
            <a:r>
              <a:rPr lang="en-US" sz="1800" dirty="0"/>
              <a:t>models also needs time and but just let the computer run while going for lunch)</a:t>
            </a:r>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7766939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Time and cost for model training</a:t>
            </a:r>
            <a:r>
              <a:rPr lang="en-US" sz="1800" dirty="0" smtClean="0"/>
              <a:t>: machine learning (especially Deep Learning) is a </a:t>
            </a:r>
            <a:r>
              <a:rPr lang="en-US" sz="1800" b="1" dirty="0" smtClean="0">
                <a:solidFill>
                  <a:srgbClr val="0070C0"/>
                </a:solidFill>
              </a:rPr>
              <a:t>black bo</a:t>
            </a:r>
            <a:r>
              <a:rPr lang="en-US" sz="1800" dirty="0" smtClean="0"/>
              <a:t>x and sometimes </a:t>
            </a:r>
            <a:r>
              <a:rPr lang="en-US" sz="1800" b="1" dirty="0" smtClean="0">
                <a:solidFill>
                  <a:srgbClr val="0070C0"/>
                </a:solidFill>
              </a:rPr>
              <a:t>difficult to reason the training results </a:t>
            </a:r>
            <a:r>
              <a:rPr lang="en-US" sz="1800" dirty="0" smtClean="0"/>
              <a:t>and require trial and errors (e.g. </a:t>
            </a:r>
            <a:r>
              <a:rPr lang="en-US" sz="1800" b="1" dirty="0" smtClean="0">
                <a:solidFill>
                  <a:srgbClr val="0070C0"/>
                </a:solidFill>
              </a:rPr>
              <a:t>hyper-parameters tuning</a:t>
            </a:r>
            <a:r>
              <a:rPr lang="en-US" sz="1800" dirty="0" smtClean="0"/>
              <a:t>). The time to train and re-train a model with large data set is very time consuming and require extra expense to </a:t>
            </a:r>
            <a:r>
              <a:rPr lang="en-US" sz="1800" b="1" dirty="0" smtClean="0">
                <a:solidFill>
                  <a:srgbClr val="0070C0"/>
                </a:solidFill>
              </a:rPr>
              <a:t>rent</a:t>
            </a:r>
            <a:r>
              <a:rPr lang="en-US" sz="1800" dirty="0" smtClean="0">
                <a:solidFill>
                  <a:srgbClr val="0070C0"/>
                </a:solidFill>
              </a:rPr>
              <a:t> </a:t>
            </a:r>
            <a:r>
              <a:rPr lang="en-US" sz="1800" dirty="0" smtClean="0"/>
              <a:t>the powerful machine (with many GPUs) in the </a:t>
            </a:r>
            <a:r>
              <a:rPr lang="en-US" sz="1800" b="1" dirty="0">
                <a:solidFill>
                  <a:srgbClr val="0070C0"/>
                </a:solidFill>
              </a:rPr>
              <a:t>cloud</a:t>
            </a:r>
          </a:p>
          <a:p>
            <a:endParaRPr lang="en-US" sz="1800" dirty="0"/>
          </a:p>
          <a:p>
            <a:pPr>
              <a:buFont typeface="Arial" panose="020B0604020202020204" pitchFamily="34" charset="0"/>
              <a:buChar char="•"/>
            </a:pPr>
            <a:r>
              <a:rPr lang="en-US" sz="1800" b="1" dirty="0" smtClean="0"/>
              <a:t>Market Dynamics</a:t>
            </a:r>
            <a:r>
              <a:rPr lang="en-US" sz="1800" dirty="0" smtClean="0"/>
              <a:t>: </a:t>
            </a:r>
            <a:r>
              <a:rPr lang="en-US" sz="1800" b="1" dirty="0">
                <a:solidFill>
                  <a:srgbClr val="0070C0"/>
                </a:solidFill>
              </a:rPr>
              <a:t>your own action </a:t>
            </a:r>
            <a:r>
              <a:rPr lang="en-US" sz="1800" dirty="0" smtClean="0"/>
              <a:t>will cause certain market impact but it is not part of the historical data</a:t>
            </a:r>
            <a:endParaRPr lang="en-US" sz="1800" dirty="0"/>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endParaRPr lang="en-US" sz="1800" dirty="0"/>
          </a:p>
        </p:txBody>
      </p:sp>
    </p:spTree>
    <p:extLst>
      <p:ext uri="{BB962C8B-B14F-4D97-AF65-F5344CB8AC3E}">
        <p14:creationId xmlns:p14="http://schemas.microsoft.com/office/powerpoint/2010/main" val="40639578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Overfitting</a:t>
            </a:r>
            <a:r>
              <a:rPr lang="en-US" sz="1800" dirty="0" smtClean="0"/>
              <a:t>: </a:t>
            </a: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a:t>
            </a:r>
            <a:r>
              <a:rPr lang="en-US" sz="1400" b="1" dirty="0" smtClean="0"/>
              <a:t>Prado: </a:t>
            </a:r>
            <a:r>
              <a:rPr lang="en-US" sz="1400" i="1" dirty="0" smtClean="0"/>
              <a:t>“</a:t>
            </a:r>
            <a:r>
              <a:rPr lang="en-US" sz="1400" i="1" dirty="0"/>
              <a:t>Machine learning algorithms will </a:t>
            </a:r>
            <a:r>
              <a:rPr lang="en-US" sz="1400" b="1" i="1" dirty="0">
                <a:solidFill>
                  <a:srgbClr val="0070C0"/>
                </a:solidFill>
              </a:rPr>
              <a:t>always identify a pattern</a:t>
            </a:r>
            <a:r>
              <a:rPr lang="en-US" sz="1400" i="1" dirty="0"/>
              <a:t>, even if there is </a:t>
            </a:r>
            <a:r>
              <a:rPr lang="en-US" sz="1400" i="1" dirty="0" smtClean="0"/>
              <a:t>none. The </a:t>
            </a:r>
            <a:r>
              <a:rPr lang="en-US" sz="1400" i="1" dirty="0"/>
              <a:t>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692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a:t>
            </a:r>
            <a:r>
              <a:rPr lang="en-US" dirty="0"/>
              <a:t>Model Capacity</a:t>
            </a:r>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Model Capacity</a:t>
            </a:r>
            <a:r>
              <a:rPr lang="en-US" sz="1800" dirty="0" smtClean="0"/>
              <a:t>: </a:t>
            </a:r>
            <a:r>
              <a:rPr lang="en-US" sz="1800" dirty="0"/>
              <a:t>its </a:t>
            </a:r>
            <a:r>
              <a:rPr lang="en-US" sz="1800" b="1" dirty="0">
                <a:solidFill>
                  <a:srgbClr val="0070C0"/>
                </a:solidFill>
              </a:rPr>
              <a:t>ability to fit a wide variety </a:t>
            </a:r>
            <a:r>
              <a:rPr lang="en-US" sz="1800" b="1" dirty="0" smtClean="0">
                <a:solidFill>
                  <a:srgbClr val="0070C0"/>
                </a:solidFill>
              </a:rPr>
              <a:t>of functions</a:t>
            </a:r>
            <a:r>
              <a:rPr lang="en-US" sz="1800" dirty="0" smtClean="0"/>
              <a:t>. </a:t>
            </a:r>
            <a:r>
              <a:rPr lang="en-US" sz="1800" dirty="0"/>
              <a:t>Models with low capacity may struggle to fit the training set. </a:t>
            </a:r>
            <a:r>
              <a:rPr lang="en-US" sz="1800" dirty="0" smtClean="0"/>
              <a:t>Models with </a:t>
            </a:r>
            <a:r>
              <a:rPr lang="en-US" sz="1800" dirty="0"/>
              <a:t>high capacity can </a:t>
            </a:r>
            <a:r>
              <a:rPr lang="en-US" sz="1800" dirty="0" smtClean="0"/>
              <a:t>over fit </a:t>
            </a:r>
            <a:r>
              <a:rPr lang="en-US" sz="1800" dirty="0"/>
              <a:t>by memorizing properties of the training set that </a:t>
            </a:r>
            <a:r>
              <a:rPr lang="en-US" sz="1800" dirty="0" smtClean="0"/>
              <a:t>do not </a:t>
            </a:r>
            <a:r>
              <a:rPr lang="en-US" sz="1800" dirty="0"/>
              <a:t>serve them well on the test </a:t>
            </a:r>
            <a:r>
              <a:rPr lang="en-US" sz="1800" dirty="0" smtClean="0"/>
              <a:t>set.</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pic>
        <p:nvPicPr>
          <p:cNvPr id="2" name="Picture 1"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6016" r="19374" b="10624"/>
          <a:stretch/>
        </p:blipFill>
        <p:spPr>
          <a:xfrm>
            <a:off x="1331640" y="2967211"/>
            <a:ext cx="6264696" cy="3165091"/>
          </a:xfrm>
          <a:prstGeom prst="rect">
            <a:avLst/>
          </a:prstGeom>
        </p:spPr>
      </p:pic>
    </p:spTree>
    <p:extLst>
      <p:ext uri="{BB962C8B-B14F-4D97-AF65-F5344CB8AC3E}">
        <p14:creationId xmlns:p14="http://schemas.microsoft.com/office/powerpoint/2010/main" val="23557117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pic>
        <p:nvPicPr>
          <p:cNvPr id="2050" name="Picture 2" descr="https://miro.medium.com/max/3164/1*xCNFQvrPUESiQRcZE1sIq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161" y="2276872"/>
            <a:ext cx="7448247" cy="37759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Maslow’s Hammer</a:t>
            </a:r>
            <a:r>
              <a:rPr lang="en-US" sz="1800" dirty="0" smtClean="0"/>
              <a:t>: </a:t>
            </a:r>
            <a:r>
              <a:rPr lang="en-US" sz="1800" dirty="0" smtClean="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1231688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smtClean="0"/>
                <a:t>Our Model</a:t>
              </a:r>
              <a:endParaRPr lang="en-US" sz="1800" dirty="0"/>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Overly simplified </a:t>
            </a:r>
            <a:r>
              <a:rPr lang="en-US" sz="1800" dirty="0" smtClean="0"/>
              <a:t>: </a:t>
            </a:r>
            <a:r>
              <a:rPr lang="en-US" sz="1800" dirty="0" smtClean="0">
                <a:latin typeface="Arial" charset="0"/>
                <a:ea typeface="ＭＳ Ｐゴシック" charset="0"/>
                <a:cs typeface="ＭＳ Ｐゴシック" charset="0"/>
              </a:rPr>
              <a:t>our Reinforcement Learning strategies are </a:t>
            </a:r>
            <a:r>
              <a:rPr lang="en-US" sz="1800" b="1" dirty="0" smtClean="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54333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Psychological </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a:solidFill>
                  <a:srgbClr val="0070C0"/>
                </a:solidFill>
                <a:latin typeface="Arial" charset="0"/>
                <a:ea typeface="ＭＳ Ｐゴシック" charset="0"/>
                <a:cs typeface="ＭＳ Ｐゴシック" charset="0"/>
              </a:rPr>
              <a:t>mental </a:t>
            </a:r>
            <a:r>
              <a:rPr lang="en-US" sz="1800" b="1" dirty="0" smtClean="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smtClean="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smtClean="0"/>
              <a:t>Constantly </a:t>
            </a:r>
            <a:r>
              <a:rPr lang="en-US" sz="1800" b="1" dirty="0">
                <a:solidFill>
                  <a:srgbClr val="0070C0"/>
                </a:solidFill>
                <a:latin typeface="Arial" charset="0"/>
                <a:ea typeface="ＭＳ Ｐゴシック" charset="0"/>
                <a:cs typeface="ＭＳ Ｐゴシック" charset="0"/>
              </a:rPr>
              <a:t>question the meaning</a:t>
            </a:r>
            <a:r>
              <a:rPr lang="en-US" sz="1800" dirty="0" smtClean="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smtClean="0"/>
              <a:t> positively (e.g. making </a:t>
            </a:r>
            <a:r>
              <a:rPr lang="en-US" sz="1800" dirty="0"/>
              <a:t>people </a:t>
            </a:r>
            <a:r>
              <a:rPr lang="en-US" sz="1800" dirty="0" smtClean="0"/>
              <a:t>happy)</a:t>
            </a: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7293434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smtClean="0"/>
              <a:t>Thought AI is </a:t>
            </a:r>
            <a:r>
              <a:rPr lang="en-US" sz="2000" b="1" dirty="0" smtClean="0">
                <a:solidFill>
                  <a:srgbClr val="0070C0"/>
                </a:solidFill>
              </a:rPr>
              <a:t>Modem Alchemy (</a:t>
            </a:r>
            <a:r>
              <a:rPr lang="zh-TW" altLang="en-US" sz="2000" b="1" dirty="0" smtClean="0">
                <a:solidFill>
                  <a:srgbClr val="0070C0"/>
                </a:solidFill>
              </a:rPr>
              <a:t>煉金術</a:t>
            </a:r>
            <a:r>
              <a:rPr lang="en-US" altLang="zh-TW" sz="2000" b="1" dirty="0" smtClean="0">
                <a:solidFill>
                  <a:srgbClr val="0070C0"/>
                </a:solidFill>
              </a:rPr>
              <a:t>)</a:t>
            </a:r>
            <a:r>
              <a:rPr lang="en-US" sz="2000" b="1" dirty="0" smtClean="0">
                <a:solidFill>
                  <a:srgbClr val="0070C0"/>
                </a:solidFill>
              </a:rPr>
              <a:t>, put something (data) there </a:t>
            </a:r>
            <a:r>
              <a:rPr lang="en-US" sz="2000" dirty="0"/>
              <a:t>and </a:t>
            </a:r>
            <a:r>
              <a:rPr lang="en-US" sz="2000" dirty="0" smtClean="0"/>
              <a:t>then </a:t>
            </a:r>
            <a:r>
              <a:rPr lang="en-US" sz="2000" b="1" dirty="0" smtClean="0">
                <a:solidFill>
                  <a:srgbClr val="0070C0"/>
                </a:solidFill>
              </a:rPr>
              <a:t>pray </a:t>
            </a:r>
            <a:r>
              <a:rPr lang="en-US" sz="2000" b="1" dirty="0">
                <a:solidFill>
                  <a:srgbClr val="0070C0"/>
                </a:solidFill>
              </a:rPr>
              <a:t>it </a:t>
            </a:r>
            <a:r>
              <a:rPr lang="en-US" sz="2000" b="1" dirty="0" smtClean="0">
                <a:solidFill>
                  <a:srgbClr val="0070C0"/>
                </a:solidFill>
              </a:rPr>
              <a:t>works. </a:t>
            </a:r>
            <a:endParaRPr lang="en-US" sz="2000" dirty="0"/>
          </a:p>
        </p:txBody>
      </p:sp>
    </p:spTree>
    <p:extLst>
      <p:ext uri="{BB962C8B-B14F-4D97-AF65-F5344CB8AC3E}">
        <p14:creationId xmlns:p14="http://schemas.microsoft.com/office/powerpoint/2010/main" val="29375003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30708407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11317436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4002460" y="3212976"/>
            <a:ext cx="395391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b="1" dirty="0" smtClean="0"/>
              <a:t>What’s that mean, </a:t>
            </a:r>
          </a:p>
          <a:p>
            <a:pPr marL="0" indent="0"/>
            <a:r>
              <a:rPr lang="en-US" b="1" u="sng" dirty="0" smtClean="0"/>
              <a:t>in layman term </a:t>
            </a:r>
            <a:r>
              <a:rPr lang="en-US" b="1" dirty="0" smtClean="0"/>
              <a:t>please</a:t>
            </a:r>
            <a:endParaRPr lang="en-US" b="1"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Image result for boss">
            <a:extLst>
              <a:ext uri="{FF2B5EF4-FFF2-40B4-BE49-F238E27FC236}">
                <a16:creationId xmlns="" xmlns:a16="http://schemas.microsoft.com/office/drawing/2014/main" xmlns:lc="http://schemas.openxmlformats.org/drawingml/2006/lockedCanvas" id="{9BEC9698-8F36-4C6B-958D-9937DF725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6" r="7980"/>
          <a:stretch/>
        </p:blipFill>
        <p:spPr bwMode="auto">
          <a:xfrm>
            <a:off x="460374" y="2564904"/>
            <a:ext cx="3319537"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714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requires many Data </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Not human-like </a:t>
            </a:r>
            <a:r>
              <a:rPr lang="en-US" sz="1600" dirty="0"/>
              <a:t>reasoning </a:t>
            </a:r>
            <a:r>
              <a:rPr lang="en-US" sz="1600" dirty="0" smtClean="0"/>
              <a:t>(cannot </a:t>
            </a:r>
            <a:r>
              <a:rPr lang="en-US" sz="1600" dirty="0"/>
              <a:t>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smtClean="0"/>
              <a:t>)</a:t>
            </a:r>
            <a:r>
              <a:rPr lang="en-US" sz="1600" dirty="0" smtClean="0"/>
              <a:t>. </a:t>
            </a:r>
            <a:r>
              <a:rPr lang="en-US" sz="1600" dirty="0"/>
              <a:t>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52120" y="2492896"/>
            <a:ext cx="3168352" cy="1200329"/>
          </a:xfrm>
          <a:prstGeom prst="rect">
            <a:avLst/>
          </a:prstGeom>
          <a:noFill/>
        </p:spPr>
        <p:txBody>
          <a:bodyPr wrap="square" rtlCol="0">
            <a:spAutoFit/>
          </a:bodyPr>
          <a:lstStyle/>
          <a:p>
            <a:r>
              <a:rPr lang="en-US" dirty="0" smtClean="0"/>
              <a:t>Deep Learning has seen the data, it really has seen the data </a:t>
            </a:r>
            <a:endParaRPr lang="en-US" dirty="0"/>
          </a:p>
        </p:txBody>
      </p:sp>
    </p:spTree>
    <p:extLst>
      <p:ext uri="{BB962C8B-B14F-4D97-AF65-F5344CB8AC3E}">
        <p14:creationId xmlns:p14="http://schemas.microsoft.com/office/powerpoint/2010/main" val="1618523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Example </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the 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8051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smtClean="0"/>
              <a:t>Bias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a:t>
            </a:r>
            <a:r>
              <a:rPr lang="en-US" sz="1600" dirty="0" smtClean="0">
                <a:hlinkClick r:id="rId2"/>
              </a:rPr>
              <a:t>systems</a:t>
            </a:r>
            <a:endParaRPr lang="en-US" sz="1600" dirty="0" smtClean="0"/>
          </a:p>
          <a:p>
            <a:pPr marL="342900" indent="-342900">
              <a:buFont typeface="Arial" panose="020B0604020202020204" pitchFamily="34" charset="0"/>
              <a:buChar char="•"/>
            </a:pPr>
            <a:r>
              <a:rPr lang="en-US" sz="1600" dirty="0" smtClean="0">
                <a:hlinkClick r:id="rId3"/>
              </a:rPr>
              <a:t>Lawmakers </a:t>
            </a:r>
            <a:r>
              <a:rPr lang="en-US" sz="1600" dirty="0">
                <a:hlinkClick r:id="rId3"/>
              </a:rPr>
              <a:t>Can't Ignore Facial Recognition's Bias </a:t>
            </a:r>
            <a:r>
              <a:rPr lang="en-US" sz="1600" dirty="0" smtClean="0">
                <a:hlinkClick r:id="rId3"/>
              </a:rPr>
              <a:t>Anymore</a:t>
            </a:r>
            <a:endParaRPr lang="en-US" sz="1600" dirty="0" smtClean="0"/>
          </a:p>
          <a:p>
            <a:pPr marL="342900" indent="-342900">
              <a:buFont typeface="Arial" panose="020B0604020202020204" pitchFamily="34" charset="0"/>
              <a:buChar char="•"/>
            </a:pPr>
            <a:endParaRPr lang="en-US" sz="1600" dirty="0"/>
          </a:p>
          <a:p>
            <a:r>
              <a:rPr lang="en-US" sz="1400" dirty="0" smtClean="0"/>
              <a:t>Cancer </a:t>
            </a:r>
            <a:r>
              <a:rPr lang="en-US" sz="1400" dirty="0"/>
              <a:t>spotting AI image recognition is only </a:t>
            </a:r>
            <a:r>
              <a:rPr lang="en-US" sz="1400" b="1" dirty="0">
                <a:solidFill>
                  <a:srgbClr val="0070C0"/>
                </a:solidFill>
              </a:rPr>
              <a:t>trained on fair-skinned people</a:t>
            </a:r>
            <a:r>
              <a:rPr lang="en-US" sz="1400" dirty="0" smtClean="0"/>
              <a:t>. They </a:t>
            </a:r>
            <a:r>
              <a:rPr lang="en-US" sz="1400" dirty="0"/>
              <a:t>worked more effectively on male vs. female, and on lighter vs. darker skin. The “</a:t>
            </a:r>
            <a:r>
              <a:rPr lang="en-US" sz="1400" i="1" dirty="0">
                <a:solidFill>
                  <a:srgbClr val="0070C0"/>
                </a:solidFill>
              </a:rPr>
              <a:t>error rates were as low as 1% on males and as high as 35% on dark females</a:t>
            </a:r>
            <a:r>
              <a:rPr lang="en-US" sz="1400" i="1" dirty="0" smtClean="0">
                <a:solidFill>
                  <a:srgbClr val="0070C0"/>
                </a:solidFill>
              </a:rPr>
              <a:t>.</a:t>
            </a:r>
            <a:r>
              <a:rPr lang="en-US" sz="1400" dirty="0" smtClean="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145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1" y="620713"/>
            <a:ext cx="8643023" cy="1000125"/>
          </a:xfrm>
        </p:spPr>
        <p:txBody>
          <a:bodyPr>
            <a:normAutofit fontScale="90000"/>
          </a:bodyPr>
          <a:lstStyle/>
          <a:p>
            <a:pPr marL="457200" indent="-457200"/>
            <a:r>
              <a:rPr lang="en-US" dirty="0" smtClean="0"/>
              <a:t>Machine Learning – </a:t>
            </a:r>
            <a:r>
              <a:rPr lang="en-US" dirty="0"/>
              <a:t>Bias-Variance Tradeoff</a:t>
            </a:r>
          </a:p>
        </p:txBody>
      </p:sp>
      <p:sp>
        <p:nvSpPr>
          <p:cNvPr id="7" name="Content Placeholder 1"/>
          <p:cNvSpPr txBox="1">
            <a:spLocks/>
          </p:cNvSpPr>
          <p:nvPr/>
        </p:nvSpPr>
        <p:spPr>
          <a:xfrm>
            <a:off x="395536" y="1700808"/>
            <a:ext cx="3456384" cy="410445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Bias: when model has </a:t>
            </a:r>
            <a:r>
              <a:rPr lang="en-US" sz="1800" b="1" dirty="0" smtClean="0">
                <a:solidFill>
                  <a:srgbClr val="0070C0"/>
                </a:solidFill>
              </a:rPr>
              <a:t>limited flexibility </a:t>
            </a:r>
            <a:r>
              <a:rPr lang="en-US" sz="1800" dirty="0" smtClean="0"/>
              <a:t>to learn the true relationship from dataset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Variance: when model is </a:t>
            </a:r>
            <a:r>
              <a:rPr lang="en-US" sz="1800" b="1" dirty="0" smtClean="0">
                <a:solidFill>
                  <a:srgbClr val="0070C0"/>
                </a:solidFill>
              </a:rPr>
              <a:t>sensitive</a:t>
            </a:r>
            <a:r>
              <a:rPr lang="en-US" sz="1800" dirty="0" smtClean="0"/>
              <a:t> to specific sets of training data</a:t>
            </a:r>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a:p>
        </p:txBody>
      </p:sp>
      <p:pic>
        <p:nvPicPr>
          <p:cNvPr id="4" name="Picture 3" descr="WTF is the Bias-Variance Tradeoff? (Infographic) - Google Chrome"/>
          <p:cNvPicPr>
            <a:picLocks noChangeAspect="1"/>
          </p:cNvPicPr>
          <p:nvPr/>
        </p:nvPicPr>
        <p:blipFill rotWithShape="1">
          <a:blip r:embed="rId2">
            <a:extLst>
              <a:ext uri="{28A0092B-C50C-407E-A947-70E740481C1C}">
                <a14:useLocalDpi xmlns:a14="http://schemas.microsoft.com/office/drawing/2010/main" val="0"/>
              </a:ext>
            </a:extLst>
          </a:blip>
          <a:srcRect l="12187" t="23687" r="39480" b="2711"/>
          <a:stretch/>
        </p:blipFill>
        <p:spPr>
          <a:xfrm>
            <a:off x="3880098" y="1628800"/>
            <a:ext cx="4762925" cy="4105969"/>
          </a:xfrm>
          <a:prstGeom prst="rect">
            <a:avLst/>
          </a:prstGeom>
        </p:spPr>
      </p:pic>
    </p:spTree>
    <p:extLst>
      <p:ext uri="{BB962C8B-B14F-4D97-AF65-F5344CB8AC3E}">
        <p14:creationId xmlns:p14="http://schemas.microsoft.com/office/powerpoint/2010/main" val="27643511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weights. It’s called </a:t>
            </a:r>
            <a:r>
              <a:rPr lang="en-US" sz="1600" b="1" dirty="0">
                <a:solidFill>
                  <a:srgbClr val="0070C0"/>
                </a:solidFill>
              </a:rPr>
              <a:t>black-box </a:t>
            </a:r>
            <a:r>
              <a:rPr lang="en-US" sz="1600" b="1" dirty="0" smtClean="0">
                <a:solidFill>
                  <a:srgbClr val="0070C0"/>
                </a:solidFill>
              </a:rPr>
              <a:t>model</a:t>
            </a:r>
            <a:endParaRPr lang="en-US" sz="1600" dirty="0" smtClean="0"/>
          </a:p>
          <a:p>
            <a:pPr>
              <a:buFont typeface="Arial" panose="020B0604020202020204" pitchFamily="34" charset="0"/>
              <a:buChar char="•"/>
            </a:pPr>
            <a:endParaRPr lang="en-US" sz="1600" dirty="0" smtClean="0"/>
          </a:p>
        </p:txBody>
      </p:sp>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smtClean="0"/>
              <a:t>Deep Learning Said OK is OK</a:t>
            </a:r>
            <a:endParaRPr lang="en-US" dirty="0"/>
          </a:p>
        </p:txBody>
      </p:sp>
    </p:spTree>
    <p:extLst>
      <p:ext uri="{BB962C8B-B14F-4D97-AF65-F5344CB8AC3E}">
        <p14:creationId xmlns:p14="http://schemas.microsoft.com/office/powerpoint/2010/main" val="35327714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Hard to explain the decision. Other models (decision trees) is easier to explain and interpret </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1149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780928"/>
            <a:ext cx="4591214" cy="21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41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publicly </a:t>
            </a:r>
            <a:r>
              <a:rPr lang="en-US" sz="1400" b="1"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dirty="0">
                <a:solidFill>
                  <a:srgbClr val="0070C0"/>
                </a:solidFill>
              </a:rPr>
              <a:t>looking in the rear-view mirror is a bad way to </a:t>
            </a:r>
            <a:r>
              <a:rPr lang="en-US" sz="1400" b="1"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338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Algo Trading</a:t>
            </a:r>
            <a:endParaRPr lang="en-US" dirty="0"/>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in trading &amp; investment are in </a:t>
            </a:r>
            <a:r>
              <a:rPr lang="en-US" sz="1800" b="1" dirty="0" smtClean="0">
                <a:solidFill>
                  <a:srgbClr val="0070C0"/>
                </a:solidFill>
              </a:rPr>
              <a:t>early stage</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Trading requires </a:t>
            </a:r>
            <a:r>
              <a:rPr lang="en-US" sz="1800" dirty="0"/>
              <a:t>the right features </a:t>
            </a:r>
            <a:r>
              <a:rPr lang="en-US" sz="1800" dirty="0" smtClean="0"/>
              <a:t>(</a:t>
            </a:r>
            <a:r>
              <a:rPr lang="en-US" sz="1800" b="1" dirty="0">
                <a:solidFill>
                  <a:srgbClr val="0070C0"/>
                </a:solidFill>
              </a:rPr>
              <a:t>domain knowledge and insights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May </a:t>
            </a:r>
            <a:r>
              <a:rPr lang="en-US" sz="1800" dirty="0"/>
              <a:t>not directly used in trading strategies but used it </a:t>
            </a:r>
            <a:r>
              <a:rPr lang="en-US" sz="1800" b="1" dirty="0">
                <a:solidFill>
                  <a:srgbClr val="0070C0"/>
                </a:solidFill>
              </a:rPr>
              <a:t>processing alternative data </a:t>
            </a:r>
            <a:r>
              <a:rPr lang="en-US" sz="1800" dirty="0"/>
              <a:t>(satellite images, news </a:t>
            </a:r>
            <a:r>
              <a:rPr lang="en-US" sz="1800" dirty="0" smtClean="0"/>
              <a:t>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Need to define a </a:t>
            </a:r>
            <a:r>
              <a:rPr lang="en-US" sz="1800" b="1" dirty="0">
                <a:solidFill>
                  <a:srgbClr val="0070C0"/>
                </a:solidFill>
              </a:rPr>
              <a:t>workable objective </a:t>
            </a:r>
            <a:r>
              <a:rPr lang="en-US" sz="1800" dirty="0"/>
              <a:t>(not just predict price up/down). </a:t>
            </a:r>
            <a:r>
              <a:rPr lang="en-US" sz="1800" dirty="0" smtClean="0"/>
              <a:t>The objective could </a:t>
            </a:r>
            <a:r>
              <a:rPr lang="en-US" sz="1800" dirty="0"/>
              <a:t>be just a </a:t>
            </a:r>
            <a:r>
              <a:rPr lang="en-US" sz="1800" b="1" dirty="0">
                <a:solidFill>
                  <a:srgbClr val="0070C0"/>
                </a:solidFill>
              </a:rPr>
              <a:t>sub-components</a:t>
            </a:r>
            <a:r>
              <a:rPr lang="en-US" sz="1800" dirty="0"/>
              <a:t> of the </a:t>
            </a:r>
            <a:r>
              <a:rPr lang="en-US" sz="1800" dirty="0" smtClean="0"/>
              <a:t>overall strategy</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Pure AI and data-driven </a:t>
            </a:r>
            <a:r>
              <a:rPr lang="en-US" sz="1800" dirty="0" err="1" smtClean="0"/>
              <a:t>Algos</a:t>
            </a:r>
            <a:r>
              <a:rPr lang="en-US" sz="1800" dirty="0" smtClean="0"/>
              <a:t> will </a:t>
            </a:r>
            <a:r>
              <a:rPr lang="en-US" sz="1800" dirty="0"/>
              <a:t>be </a:t>
            </a:r>
            <a:r>
              <a:rPr lang="en-US" sz="1800" b="1" dirty="0" smtClean="0">
                <a:solidFill>
                  <a:srgbClr val="0070C0"/>
                </a:solidFill>
              </a:rPr>
              <a:t>hard!</a:t>
            </a:r>
            <a:endParaRPr lang="en-US" sz="1800" b="1" dirty="0">
              <a:solidFill>
                <a:srgbClr val="0070C0"/>
              </a:solidFill>
            </a:endParaRPr>
          </a:p>
          <a:p>
            <a:endParaRPr lang="en-US" sz="1800" dirty="0" smtClean="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5658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sp>
        <p:nvSpPr>
          <p:cNvPr id="7" name="Content Placeholder 1"/>
          <p:cNvSpPr txBox="1">
            <a:spLocks/>
          </p:cNvSpPr>
          <p:nvPr/>
        </p:nvSpPr>
        <p:spPr>
          <a:xfrm>
            <a:off x="395536" y="1700808"/>
            <a:ext cx="554461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-&gt; </a:t>
            </a:r>
            <a:r>
              <a:rPr lang="en-US" sz="1800" b="1" dirty="0">
                <a:solidFill>
                  <a:srgbClr val="0070C0"/>
                </a:solidFill>
              </a:rPr>
              <a:t>but tortoise cannot fly </a:t>
            </a:r>
            <a:r>
              <a:rPr lang="en-US" sz="1800" dirty="0"/>
              <a:t>(limitation of the model)</a:t>
            </a:r>
            <a:endParaRPr lang="en-US" sz="1800" dirty="0" smtClean="0"/>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smtClean="0"/>
              <a:t>3 idiots are better than one smart guy</a:t>
            </a:r>
            <a:r>
              <a:rPr lang="en-US" altLang="zh-TW" sz="1800" dirty="0"/>
              <a:t> </a:t>
            </a:r>
            <a:r>
              <a:rPr lang="en-US" altLang="zh-TW" sz="1800" dirty="0" smtClean="0"/>
              <a:t>(</a:t>
            </a:r>
            <a:r>
              <a:rPr lang="zh-TW" altLang="en-US" sz="1800" dirty="0"/>
              <a:t>三個臭皮匠，勝過一個</a:t>
            </a:r>
            <a:r>
              <a:rPr lang="zh-TW" altLang="en-US" sz="1800" dirty="0" smtClean="0"/>
              <a:t>諸葛亮</a:t>
            </a:r>
            <a:r>
              <a:rPr lang="en-US" altLang="zh-TW" sz="1800" dirty="0" smtClean="0"/>
              <a:t>) vs “One vs Ten” (</a:t>
            </a:r>
            <a:r>
              <a:rPr lang="zh-TW" altLang="en-US" sz="1800" dirty="0"/>
              <a:t>一個打十</a:t>
            </a:r>
            <a:r>
              <a:rPr lang="zh-TW" altLang="en-US" sz="1800" dirty="0" smtClean="0"/>
              <a:t>個</a:t>
            </a:r>
            <a:r>
              <a:rPr lang="en-US" altLang="zh-TW" sz="1800" dirty="0" smtClean="0"/>
              <a:t>)</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Biologist </a:t>
            </a:r>
            <a:r>
              <a:rPr lang="en-US" sz="1600" dirty="0"/>
              <a:t>Emerson M. Pugh once said, “If the human brain were so simple that we could understand it, we would be so simple that we couldn’t</a:t>
            </a:r>
            <a:r>
              <a:rPr lang="en-US" sz="1600" dirty="0" smtClean="0"/>
              <a:t>”</a:t>
            </a:r>
            <a:endParaRPr lang="en-US" sz="1600" dirty="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708920"/>
            <a:ext cx="27976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876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normAutofit fontScale="90000"/>
          </a:bodyPr>
          <a:lstStyle/>
          <a:p>
            <a:pPr marL="457200" indent="-457200"/>
            <a:r>
              <a:rPr lang="en-US" dirty="0" smtClean="0"/>
              <a:t>Machine Learning – </a:t>
            </a:r>
            <a:r>
              <a:rPr lang="en-US" dirty="0"/>
              <a:t>Bias-Variance Tradeoff</a:t>
            </a:r>
          </a:p>
        </p:txBody>
      </p:sp>
      <p:sp>
        <p:nvSpPr>
          <p:cNvPr id="7" name="Content Placeholder 1"/>
          <p:cNvSpPr txBox="1">
            <a:spLocks/>
          </p:cNvSpPr>
          <p:nvPr/>
        </p:nvSpPr>
        <p:spPr>
          <a:xfrm>
            <a:off x="395536" y="1700808"/>
            <a:ext cx="3456384" cy="410445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To get good prediction, need to find a balance of Bias and Variance that </a:t>
            </a:r>
            <a:r>
              <a:rPr lang="en-US" sz="1800" b="1" dirty="0" smtClean="0">
                <a:solidFill>
                  <a:srgbClr val="0070C0"/>
                </a:solidFill>
              </a:rPr>
              <a:t>minimizes total error</a:t>
            </a:r>
            <a:r>
              <a:rPr lang="en-US" sz="1800" dirty="0" smtClean="0"/>
              <a:t>.</a:t>
            </a:r>
            <a:endParaRPr lang="en-US" sz="1800" dirty="0"/>
          </a:p>
          <a:p>
            <a:endParaRPr lang="en-US" sz="1800" dirty="0" smtClean="0"/>
          </a:p>
          <a:p>
            <a:r>
              <a:rPr lang="en-US" sz="1800" dirty="0" smtClean="0"/>
              <a:t>Hence, it usually requires iteratively process to try different models and tune the hyper-parameters</a:t>
            </a:r>
          </a:p>
          <a:p>
            <a:endParaRPr lang="en-US" sz="1800" dirty="0"/>
          </a:p>
          <a:p>
            <a:endParaRPr lang="en-US" sz="1800" dirty="0" smtClean="0"/>
          </a:p>
          <a:p>
            <a:endParaRPr lang="en-US" sz="1800" dirty="0"/>
          </a:p>
          <a:p>
            <a:endParaRPr lang="en-US" sz="1800" dirty="0"/>
          </a:p>
        </p:txBody>
      </p:sp>
      <p:pic>
        <p:nvPicPr>
          <p:cNvPr id="6" name="Picture 5" descr="WTF is the Bias-Variance Tradeoff? (Infographic) - Google Chrome"/>
          <p:cNvPicPr>
            <a:picLocks noChangeAspect="1"/>
          </p:cNvPicPr>
          <p:nvPr/>
        </p:nvPicPr>
        <p:blipFill rotWithShape="1">
          <a:blip r:embed="rId2">
            <a:extLst>
              <a:ext uri="{28A0092B-C50C-407E-A947-70E740481C1C}">
                <a14:useLocalDpi xmlns:a14="http://schemas.microsoft.com/office/drawing/2010/main" val="0"/>
              </a:ext>
            </a:extLst>
          </a:blip>
          <a:srcRect l="17812" t="8599" r="41094" b="5104"/>
          <a:stretch/>
        </p:blipFill>
        <p:spPr>
          <a:xfrm>
            <a:off x="3995936" y="1700808"/>
            <a:ext cx="3888432" cy="4622750"/>
          </a:xfrm>
          <a:prstGeom prst="rect">
            <a:avLst/>
          </a:prstGeom>
        </p:spPr>
      </p:pic>
    </p:spTree>
    <p:extLst>
      <p:ext uri="{BB962C8B-B14F-4D97-AF65-F5344CB8AC3E}">
        <p14:creationId xmlns:p14="http://schemas.microsoft.com/office/powerpoint/2010/main" val="445863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Regularization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Regularization</a:t>
            </a:r>
            <a:r>
              <a:rPr lang="en-US" sz="1800" dirty="0" smtClean="0"/>
              <a:t>: </a:t>
            </a:r>
            <a:r>
              <a:rPr lang="en-US" sz="1800" b="1" dirty="0" smtClean="0">
                <a:solidFill>
                  <a:srgbClr val="0070C0"/>
                </a:solidFill>
              </a:rPr>
              <a:t>introducing </a:t>
            </a:r>
            <a:r>
              <a:rPr lang="en-US" sz="1800" b="1" dirty="0">
                <a:solidFill>
                  <a:srgbClr val="0070C0"/>
                </a:solidFill>
              </a:rPr>
              <a:t>additional information</a:t>
            </a:r>
            <a:r>
              <a:rPr lang="en-US" sz="1800" dirty="0">
                <a:solidFill>
                  <a:srgbClr val="0070C0"/>
                </a:solidFill>
              </a:rPr>
              <a:t> </a:t>
            </a:r>
            <a:r>
              <a:rPr lang="en-US" sz="1800" dirty="0"/>
              <a:t>in order to </a:t>
            </a:r>
            <a:r>
              <a:rPr lang="en-US" sz="1800" b="1" dirty="0">
                <a:solidFill>
                  <a:srgbClr val="0070C0"/>
                </a:solidFill>
              </a:rPr>
              <a:t>prevent overfitting </a:t>
            </a:r>
            <a:r>
              <a:rPr lang="en-US" sz="1800" dirty="0" smtClean="0"/>
              <a:t>(any </a:t>
            </a:r>
            <a:r>
              <a:rPr lang="en-US" sz="1800" dirty="0"/>
              <a:t>component in the cost function that </a:t>
            </a:r>
            <a:r>
              <a:rPr lang="en-US" sz="1800" b="1" dirty="0">
                <a:solidFill>
                  <a:srgbClr val="0070C0"/>
                </a:solidFill>
              </a:rPr>
              <a:t>penalizes the complexity </a:t>
            </a:r>
            <a:r>
              <a:rPr lang="en-US" sz="1800" dirty="0"/>
              <a:t>of the </a:t>
            </a:r>
            <a:r>
              <a:rPr lang="en-US" sz="1800" dirty="0" smtClean="0"/>
              <a:t>model). For example</a:t>
            </a:r>
            <a:r>
              <a:rPr lang="en-US" sz="1800" dirty="0"/>
              <a:t>:</a:t>
            </a:r>
            <a:r>
              <a:rPr lang="en-US" sz="1800" dirty="0" smtClean="0"/>
              <a:t> give a learning algorithm a </a:t>
            </a:r>
            <a:r>
              <a:rPr lang="en-US" sz="1800" b="1" dirty="0" smtClean="0">
                <a:solidFill>
                  <a:srgbClr val="0070C0"/>
                </a:solidFill>
              </a:rPr>
              <a:t>preference</a:t>
            </a:r>
            <a:r>
              <a:rPr lang="en-US" sz="1800" dirty="0" smtClean="0">
                <a:solidFill>
                  <a:srgbClr val="0070C0"/>
                </a:solidFill>
              </a:rPr>
              <a:t> </a:t>
            </a:r>
            <a:r>
              <a:rPr lang="en-US" sz="1800" dirty="0" smtClean="0"/>
              <a:t>for one solution</a:t>
            </a: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400" b="1" dirty="0" smtClean="0"/>
              <a:t>Early stopping</a:t>
            </a:r>
            <a:r>
              <a:rPr lang="en-US" sz="1400" dirty="0" smtClean="0"/>
              <a:t>:</a:t>
            </a:r>
            <a:r>
              <a:rPr lang="en-US" sz="1400" b="1" dirty="0" smtClean="0"/>
              <a:t> </a:t>
            </a:r>
            <a:r>
              <a:rPr lang="en-US" sz="1400" dirty="0"/>
              <a:t>can be viewed as </a:t>
            </a:r>
            <a:r>
              <a:rPr lang="en-US" sz="1400" b="1" dirty="0">
                <a:solidFill>
                  <a:srgbClr val="0070C0"/>
                </a:solidFill>
              </a:rPr>
              <a:t>regularization in time</a:t>
            </a:r>
            <a:r>
              <a:rPr lang="en-US" sz="1400" dirty="0"/>
              <a:t>. Intuitively, a training procedure like gradient descent will tend to learn more and more complex functions as the number of iterations increases. By regularizing on time, the complexity of the model can be controlled, improving generalization.</a:t>
            </a: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r>
              <a:rPr lang="en-US" sz="1800" dirty="0" smtClean="0"/>
              <a:t>	</a:t>
            </a:r>
          </a:p>
          <a:p>
            <a:endParaRPr lang="en-US" sz="1800" dirty="0"/>
          </a:p>
          <a:p>
            <a:endParaRPr lang="en-US" sz="1800" dirty="0"/>
          </a:p>
          <a:p>
            <a:endParaRPr lang="en-US" sz="1800" dirty="0"/>
          </a:p>
        </p:txBody>
      </p:sp>
      <p:pic>
        <p:nvPicPr>
          <p:cNvPr id="2" name="Picture 1"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41137" r="18541" b="15352"/>
          <a:stretch/>
        </p:blipFill>
        <p:spPr>
          <a:xfrm>
            <a:off x="1819028" y="2636912"/>
            <a:ext cx="5467350" cy="2571750"/>
          </a:xfrm>
          <a:prstGeom prst="rect">
            <a:avLst/>
          </a:prstGeom>
        </p:spPr>
      </p:pic>
    </p:spTree>
    <p:extLst>
      <p:ext uri="{BB962C8B-B14F-4D97-AF65-F5344CB8AC3E}">
        <p14:creationId xmlns:p14="http://schemas.microsoft.com/office/powerpoint/2010/main" val="348253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smtClean="0">
                <a:solidFill>
                  <a:srgbClr val="00B050"/>
                </a:solidFill>
              </a:rPr>
              <a:t>Tunneling !</a:t>
            </a:r>
            <a:endParaRPr lang="en-US" dirty="0">
              <a:solidFill>
                <a:srgbClr val="00B050"/>
              </a:solidFill>
            </a:endParaRPr>
          </a:p>
        </p:txBody>
      </p:sp>
    </p:spTree>
    <p:extLst>
      <p:ext uri="{BB962C8B-B14F-4D97-AF65-F5344CB8AC3E}">
        <p14:creationId xmlns:p14="http://schemas.microsoft.com/office/powerpoint/2010/main" val="111566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92</TotalTime>
  <Words>3821</Words>
  <Application>Microsoft Office PowerPoint</Application>
  <PresentationFormat>On-screen Show (4:3)</PresentationFormat>
  <Paragraphs>458</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Clarity</vt:lpstr>
      <vt:lpstr> Algorithmic and  High-Frequency Trading Reinforcement Learning &amp;  Trading Challenges </vt:lpstr>
      <vt:lpstr>Summary of Machine Learning</vt:lpstr>
      <vt:lpstr>Machine Learning – Over fit / Under fit</vt:lpstr>
      <vt:lpstr>Machine Learning – Over fit / Under fit</vt:lpstr>
      <vt:lpstr>Machine Learning – Model Capacity</vt:lpstr>
      <vt:lpstr>Machine Learning – Bias-Variance Tradeoff</vt:lpstr>
      <vt:lpstr>Machine Learning – Bias-Variance Tradeoff</vt:lpstr>
      <vt:lpstr>Machine Learning – Regularization</vt:lpstr>
      <vt:lpstr>Reinforcement Learning</vt:lpstr>
      <vt:lpstr>Reinforcement Learning</vt:lpstr>
      <vt:lpstr>Reinforcement Learning</vt:lpstr>
      <vt:lpstr>Reinforcement Learning</vt:lpstr>
      <vt:lpstr>Reinforcement Learning on Trading</vt:lpstr>
      <vt:lpstr>Reinforcement Learning on Trading</vt:lpstr>
      <vt:lpstr>Reinforcement Learning on Trading</vt:lpstr>
      <vt:lpstr>Reinforcement Learning on Trading</vt:lpstr>
      <vt:lpstr>Summary of the Algorithms</vt:lpstr>
      <vt:lpstr>Summary of the Usages</vt:lpstr>
      <vt:lpstr>Trading Strategies - Background </vt:lpstr>
      <vt:lpstr>Trading Strategies - Biz </vt:lpstr>
      <vt:lpstr>Trading Strategies - Biz </vt:lpstr>
      <vt:lpstr>Trading Strategies – Fee Structure</vt:lpstr>
      <vt:lpstr>Trading Strategies – Fee Structure</vt:lpstr>
      <vt:lpstr>Trading Strategies - Drivers</vt:lpstr>
      <vt:lpstr>Trading Strategies - Workflow</vt:lpstr>
      <vt:lpstr>Trading Strategies - Workflow</vt:lpstr>
      <vt:lpstr>Trading Strategies - Workflow</vt:lpstr>
      <vt:lpstr>Trading Strategies - Workflow</vt:lpstr>
      <vt:lpstr>Trading Strategies - Workflow</vt:lpstr>
      <vt:lpstr>Trading Strategies - Risk Management</vt:lpstr>
      <vt:lpstr>Trading Strategies – Transaction Cost</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Reinforcement Learning</vt:lpstr>
      <vt:lpstr>Trading Strategies – Reinforcement Learning</vt:lpstr>
      <vt:lpstr>Trading Strategies – Reinforcement Learning</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Limitation of Deep Learning</vt:lpstr>
      <vt:lpstr>Limitation of Deep Learning</vt:lpstr>
      <vt:lpstr>Limitation of Deep Learning</vt:lpstr>
      <vt:lpstr>Deep Learning requires many Data </vt:lpstr>
      <vt:lpstr>Data labelling - Telsa Example </vt:lpstr>
      <vt:lpstr>Data labelling - Bias</vt:lpstr>
      <vt:lpstr>Deep Learning is a Black-Box</vt:lpstr>
      <vt:lpstr>Deep Learning is a Black-Box</vt:lpstr>
      <vt:lpstr>Thoughts and Discussions</vt:lpstr>
      <vt:lpstr>Thoughts and Discussions</vt:lpstr>
      <vt:lpstr>My Thoughts on Algo Trading</vt:lpstr>
      <vt:lpstr>My Thoughts on AI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12</cp:revision>
  <dcterms:created xsi:type="dcterms:W3CDTF">2019-12-25T09:41:43Z</dcterms:created>
  <dcterms:modified xsi:type="dcterms:W3CDTF">2019-12-26T07:57:43Z</dcterms:modified>
</cp:coreProperties>
</file>